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62"/>
  </p:notesMasterIdLst>
  <p:sldIdLst>
    <p:sldId id="256" r:id="rId2"/>
    <p:sldId id="257" r:id="rId3"/>
    <p:sldId id="361" r:id="rId4"/>
    <p:sldId id="362" r:id="rId5"/>
    <p:sldId id="363" r:id="rId6"/>
    <p:sldId id="364" r:id="rId7"/>
    <p:sldId id="271" r:id="rId8"/>
    <p:sldId id="259" r:id="rId9"/>
    <p:sldId id="260" r:id="rId10"/>
    <p:sldId id="269" r:id="rId11"/>
    <p:sldId id="273" r:id="rId12"/>
    <p:sldId id="275" r:id="rId13"/>
    <p:sldId id="261" r:id="rId14"/>
    <p:sldId id="264" r:id="rId15"/>
    <p:sldId id="277" r:id="rId16"/>
    <p:sldId id="266" r:id="rId17"/>
    <p:sldId id="286" r:id="rId18"/>
    <p:sldId id="395" r:id="rId19"/>
    <p:sldId id="356" r:id="rId20"/>
    <p:sldId id="396" r:id="rId21"/>
    <p:sldId id="397" r:id="rId22"/>
    <p:sldId id="398" r:id="rId23"/>
    <p:sldId id="282" r:id="rId24"/>
    <p:sldId id="425" r:id="rId25"/>
    <p:sldId id="401" r:id="rId26"/>
    <p:sldId id="402" r:id="rId27"/>
    <p:sldId id="426" r:id="rId28"/>
    <p:sldId id="403" r:id="rId29"/>
    <p:sldId id="404" r:id="rId30"/>
    <p:sldId id="405" r:id="rId31"/>
    <p:sldId id="406" r:id="rId32"/>
    <p:sldId id="407" r:id="rId33"/>
    <p:sldId id="408" r:id="rId34"/>
    <p:sldId id="410" r:id="rId35"/>
    <p:sldId id="411" r:id="rId36"/>
    <p:sldId id="412" r:id="rId37"/>
    <p:sldId id="413" r:id="rId38"/>
    <p:sldId id="414" r:id="rId39"/>
    <p:sldId id="415" r:id="rId40"/>
    <p:sldId id="416" r:id="rId41"/>
    <p:sldId id="417" r:id="rId42"/>
    <p:sldId id="418" r:id="rId43"/>
    <p:sldId id="419" r:id="rId44"/>
    <p:sldId id="420" r:id="rId45"/>
    <p:sldId id="421" r:id="rId46"/>
    <p:sldId id="422" r:id="rId47"/>
    <p:sldId id="423" r:id="rId48"/>
    <p:sldId id="377" r:id="rId49"/>
    <p:sldId id="378" r:id="rId50"/>
    <p:sldId id="379" r:id="rId51"/>
    <p:sldId id="380" r:id="rId52"/>
    <p:sldId id="381" r:id="rId53"/>
    <p:sldId id="428" r:id="rId54"/>
    <p:sldId id="382" r:id="rId55"/>
    <p:sldId id="383" r:id="rId56"/>
    <p:sldId id="384" r:id="rId57"/>
    <p:sldId id="385" r:id="rId58"/>
    <p:sldId id="386" r:id="rId59"/>
    <p:sldId id="387" r:id="rId60"/>
    <p:sldId id="357" r:id="rId6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YHAN" initials="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B5D9"/>
    <a:srgbClr val="B4E4BD"/>
    <a:srgbClr val="69ACCD"/>
    <a:srgbClr val="D1F1D9"/>
    <a:srgbClr val="2D6D41"/>
    <a:srgbClr val="5B877D"/>
    <a:srgbClr val="64657E"/>
    <a:srgbClr val="60B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2832" autoAdjust="0"/>
  </p:normalViewPr>
  <p:slideViewPr>
    <p:cSldViewPr>
      <p:cViewPr>
        <p:scale>
          <a:sx n="100" d="100"/>
          <a:sy n="100" d="100"/>
        </p:scale>
        <p:origin x="-186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9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3T17:00:40.091" idx="1">
    <p:pos x="6042" y="2880"/>
    <p:text>Sağlığın korunmasını sağlamak ve 
hastalıkların yayılmasını önlemek
amaçlı yapılan uygulamaları ve 
bunun gerektirdiği şartları ifade eder</p:text>
    <p:extLst mod="1"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1AAAB-EB9C-4D15-B5AA-1F59843F370B}" type="datetimeFigureOut">
              <a:rPr lang="tr-TR" smtClean="0"/>
              <a:t>15.03.2023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533C5-DF36-4537-B039-707CB67792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533C5-DF36-4537-B039-707CB67792B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42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533C5-DF36-4537-B039-707CB67792B0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66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15.03.2023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9144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C7EEB-9F93-47A5-B0D9-9785800F52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A2736-CF99-415B-ACEB-DB78F319EDF3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73169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15.03.2023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15.03.2023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15.03.2023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15.03.2023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15.03.2023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15.03.2023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15.03.2023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15.03.2023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body" sz="half" idx="2"/>
          </p:nvPr>
        </p:nvSpPr>
        <p:spPr>
          <a:xfrm>
            <a:off x="395536" y="3284984"/>
            <a:ext cx="5616624" cy="1224135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>
            <a:noAutofit/>
          </a:bodyPr>
          <a:lstStyle/>
          <a:p>
            <a:pPr algn="ctr"/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HİJYEN ve SANİTASYON EĞİTİMİ</a:t>
            </a:r>
          </a:p>
        </p:txBody>
      </p:sp>
      <p:pic>
        <p:nvPicPr>
          <p:cNvPr id="1026" name="Picture 2" descr="C:\Users\SavasCORDUKOGLU\Desktop\2022-2023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3265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b="1" dirty="0">
                <a:latin typeface="Times New Roman" pitchFamily="18" charset="0"/>
                <a:cs typeface="Times New Roman" pitchFamily="18" charset="0"/>
              </a:rPr>
            </a:b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1785926"/>
            <a:ext cx="8372476" cy="4523394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Genellikle hijyen ile eş anlamlı olarak kullanılan sanitasyon kavramı, gıda maddeleri ve üretim koşulları yanında, gıdaların taşınması, gerektiğinde saklanması ve sonuçta tüketiciye temiz olarak sunulmasını kapsar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Sanitasyon uygulamalarında önemli olan ortamın temiz görünmesi değil, yüzeylerde bulunan mikroorganizma yüküdür.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b="1" dirty="0">
                <a:latin typeface="Times New Roman" pitchFamily="18" charset="0"/>
                <a:cs typeface="Times New Roman" pitchFamily="18" charset="0"/>
              </a:rPr>
            </a:b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38895" y="404664"/>
            <a:ext cx="8237561" cy="604867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 algn="ctr">
              <a:buNone/>
            </a:pPr>
            <a:r>
              <a:rPr lang="tr-TR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Sanitasyon uygulamalarına sık </a:t>
            </a:r>
            <a:r>
              <a:rPr lang="tr-TR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rastlanılan alanlar</a:t>
            </a:r>
            <a:r>
              <a:rPr lang="tr-TR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None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3400" dirty="0">
                <a:latin typeface="Times New Roman" pitchFamily="18" charset="0"/>
                <a:cs typeface="Times New Roman" pitchFamily="18" charset="0"/>
              </a:rPr>
              <a:t>Depolar, </a:t>
            </a:r>
          </a:p>
          <a:p>
            <a:pPr lvl="0">
              <a:buNone/>
            </a:pPr>
            <a:r>
              <a:rPr lang="tr-TR" sz="3400" dirty="0">
                <a:latin typeface="Times New Roman" pitchFamily="18" charset="0"/>
                <a:cs typeface="Times New Roman" pitchFamily="18" charset="0"/>
              </a:rPr>
              <a:t>• Ofisler, </a:t>
            </a:r>
          </a:p>
          <a:p>
            <a:pPr lvl="0">
              <a:buNone/>
            </a:pPr>
            <a:r>
              <a:rPr lang="tr-TR" sz="3400" dirty="0">
                <a:latin typeface="Times New Roman" pitchFamily="18" charset="0"/>
                <a:cs typeface="Times New Roman" pitchFamily="18" charset="0"/>
              </a:rPr>
              <a:t>• Mutfak bölümünün iç ve dış bölgeleri, kapılar, pencereler, raflar, </a:t>
            </a:r>
          </a:p>
          <a:p>
            <a:pPr lvl="0">
              <a:buNone/>
            </a:pPr>
            <a:r>
              <a:rPr lang="tr-TR" sz="3400" dirty="0">
                <a:latin typeface="Times New Roman" pitchFamily="18" charset="0"/>
                <a:cs typeface="Times New Roman" pitchFamily="18" charset="0"/>
              </a:rPr>
              <a:t>• Mutfak ekipmanları, </a:t>
            </a:r>
          </a:p>
          <a:p>
            <a:pPr lvl="0">
              <a:buNone/>
            </a:pPr>
            <a:r>
              <a:rPr lang="tr-TR" sz="3400" dirty="0">
                <a:latin typeface="Times New Roman" pitchFamily="18" charset="0"/>
                <a:cs typeface="Times New Roman" pitchFamily="18" charset="0"/>
              </a:rPr>
              <a:t>• Servis alanları,  </a:t>
            </a:r>
          </a:p>
          <a:p>
            <a:pPr lvl="0">
              <a:buNone/>
            </a:pPr>
            <a:r>
              <a:rPr lang="tr-TR" sz="3400" dirty="0">
                <a:latin typeface="Times New Roman" pitchFamily="18" charset="0"/>
                <a:cs typeface="Times New Roman" pitchFamily="18" charset="0"/>
              </a:rPr>
              <a:t>• Tuvalet ve lavabolar, </a:t>
            </a:r>
          </a:p>
          <a:p>
            <a:pPr lvl="0">
              <a:buNone/>
            </a:pPr>
            <a:r>
              <a:rPr lang="tr-TR" sz="3400" dirty="0">
                <a:latin typeface="Times New Roman" pitchFamily="18" charset="0"/>
                <a:cs typeface="Times New Roman" pitchFamily="18" charset="0"/>
              </a:rPr>
              <a:t>• Personel soyunma odaları, </a:t>
            </a:r>
          </a:p>
          <a:p>
            <a:pPr lvl="0">
              <a:buNone/>
            </a:pPr>
            <a:r>
              <a:rPr lang="tr-TR" sz="3400" dirty="0">
                <a:latin typeface="Times New Roman" pitchFamily="18" charset="0"/>
                <a:cs typeface="Times New Roman" pitchFamily="18" charset="0"/>
              </a:rPr>
              <a:t>• Gıdaların hazırlandığı ve pişirildiği yüzeyler, </a:t>
            </a:r>
          </a:p>
          <a:p>
            <a:pPr lvl="0">
              <a:buNone/>
            </a:pPr>
            <a:r>
              <a:rPr lang="tr-TR" sz="3400" dirty="0">
                <a:latin typeface="Times New Roman" pitchFamily="18" charset="0"/>
                <a:cs typeface="Times New Roman" pitchFamily="18" charset="0"/>
              </a:rPr>
              <a:t>• Bulaşıkların yıkandığı alanlar, </a:t>
            </a:r>
          </a:p>
          <a:p>
            <a:pPr lvl="0">
              <a:buNone/>
            </a:pPr>
            <a:r>
              <a:rPr lang="tr-TR" sz="3400" dirty="0">
                <a:latin typeface="Times New Roman" pitchFamily="18" charset="0"/>
                <a:cs typeface="Times New Roman" pitchFamily="18" charset="0"/>
              </a:rPr>
              <a:t>• Zeminler.</a:t>
            </a:r>
          </a:p>
          <a:p>
            <a:pPr lvl="0">
              <a:buNone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b="1" dirty="0">
                <a:latin typeface="Times New Roman" pitchFamily="18" charset="0"/>
                <a:cs typeface="Times New Roman" pitchFamily="18" charset="0"/>
              </a:rPr>
            </a:b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UMUSHANEMEM\Desktop\resi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2656"/>
            <a:ext cx="8390736" cy="63813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b="1" dirty="0">
                <a:latin typeface="Times New Roman" pitchFamily="18" charset="0"/>
                <a:cs typeface="Times New Roman" pitchFamily="18" charset="0"/>
              </a:rPr>
            </a:b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7908177" cy="545550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>
              <a:buNone/>
            </a:pPr>
            <a:r>
              <a:rPr lang="tr-TR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Dezenfeksiyon:</a:t>
            </a:r>
          </a:p>
          <a:p>
            <a:pPr lvl="0">
              <a:buNone/>
            </a:pPr>
            <a:endParaRPr lang="tr-TR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Patojen mikroorganizmaların yok edilerek ya da ortamdan uzaklaştırılarak sayılarının azaltılması işlemidir.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Dezenfeksiyonun amacı, ortamdaki potansiyel tehlikeye sahip mikroorganizmaları mümkün olduğu kadar türce ve sayıca azaltmak veya yok etmektir.</a:t>
            </a:r>
          </a:p>
          <a:p>
            <a:pPr marL="0" indent="0">
              <a:buNone/>
            </a:pPr>
            <a:r>
              <a:rPr lang="tr-TR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Dezenfektan: 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Dezenfeksiyon işleminde kullanılan maddelerdir.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b="1" dirty="0">
                <a:latin typeface="Times New Roman" pitchFamily="18" charset="0"/>
                <a:cs typeface="Times New Roman" pitchFamily="18" charset="0"/>
              </a:rPr>
            </a:b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14282" y="1196752"/>
            <a:ext cx="8616450" cy="496855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tr-TR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Mikro-organizma:</a:t>
            </a:r>
          </a:p>
          <a:p>
            <a:pPr lvl="0">
              <a:buNone/>
            </a:pPr>
            <a:endParaRPr lang="tr-TR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Çıplak gözle görülmeyecek kadar küçük, ancak mikroskopla görülebilen canlılardır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Hijyen ve sanitasyonla ilgili en temel olgu mikroorganizmalardır.</a:t>
            </a:r>
          </a:p>
          <a:p>
            <a:pPr marL="0" indent="0" hangingPunct="0">
              <a:lnSpc>
                <a:spcPct val="95416"/>
              </a:lnSpc>
              <a:buNone/>
            </a:pPr>
            <a:endParaRPr lang="tr-TR" altLang="zh-CN" sz="2800" b="1" dirty="0">
              <a:solidFill>
                <a:srgbClr val="000000"/>
              </a:solidFill>
              <a:latin typeface="Lucida Handwriting" panose="03010101010101010101" pitchFamily="66" charset="0"/>
              <a:ea typeface="Comic Sans MS"/>
            </a:endParaRP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116632"/>
            <a:ext cx="13297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0815" y="4509120"/>
            <a:ext cx="1314475" cy="208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b="1" dirty="0">
                <a:latin typeface="Times New Roman" pitchFamily="18" charset="0"/>
                <a:cs typeface="Times New Roman" pitchFamily="18" charset="0"/>
              </a:rPr>
            </a:b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57158" y="1142985"/>
            <a:ext cx="8358246" cy="5286411"/>
            <a:chOff x="0" y="0"/>
            <a:chExt cx="4417" cy="3408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9" y="0"/>
              <a:ext cx="1402" cy="1077"/>
              <a:chOff x="0" y="0"/>
              <a:chExt cx="1402" cy="1077"/>
            </a:xfrm>
          </p:grpSpPr>
          <p:pic>
            <p:nvPicPr>
              <p:cNvPr id="42" name="Picture 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1402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Rectangle 9"/>
              <p:cNvSpPr>
                <a:spLocks noChangeArrowheads="1"/>
              </p:cNvSpPr>
              <p:nvPr/>
            </p:nvSpPr>
            <p:spPr bwMode="auto">
              <a:xfrm>
                <a:off x="328" y="939"/>
                <a:ext cx="913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altLang="en-US" sz="2400"/>
              </a:p>
            </p:txBody>
          </p:sp>
          <p:sp>
            <p:nvSpPr>
              <p:cNvPr id="44" name="Rectangle 10"/>
              <p:cNvSpPr>
                <a:spLocks noChangeArrowheads="1"/>
              </p:cNvSpPr>
              <p:nvPr/>
            </p:nvSpPr>
            <p:spPr bwMode="auto">
              <a:xfrm>
                <a:off x="328" y="939"/>
                <a:ext cx="960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20000"/>
                  </a:lnSpc>
                  <a:spcBef>
                    <a:spcPct val="105000"/>
                  </a:spcBef>
                  <a:buClr>
                    <a:srgbClr val="000099"/>
                  </a:buClr>
                  <a:buFont typeface="Wingdings" pitchFamily="2" charset="2"/>
                  <a:buNone/>
                </a:pPr>
                <a:r>
                  <a:rPr lang="en-AU" altLang="en-US" sz="1100" baseline="0">
                    <a:latin typeface="Comic Sans MS" pitchFamily="66" charset="0"/>
                  </a:rPr>
                  <a:t>escherichia coli (e.coli) </a:t>
                </a:r>
                <a:endParaRPr lang="en-AU" altLang="en-US" sz="2000" b="1" baseline="0">
                  <a:latin typeface="Arial" pitchFamily="34" charset="0"/>
                </a:endParaRPr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1511" y="0"/>
              <a:ext cx="1382" cy="1083"/>
              <a:chOff x="0" y="0"/>
              <a:chExt cx="1382" cy="1083"/>
            </a:xfrm>
          </p:grpSpPr>
          <p:pic>
            <p:nvPicPr>
              <p:cNvPr id="40" name="Picture 1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1382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" name="Rectangle 13"/>
              <p:cNvSpPr>
                <a:spLocks noChangeArrowheads="1"/>
              </p:cNvSpPr>
              <p:nvPr/>
            </p:nvSpPr>
            <p:spPr bwMode="auto">
              <a:xfrm>
                <a:off x="411" y="945"/>
                <a:ext cx="619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20000"/>
                  </a:lnSpc>
                  <a:spcBef>
                    <a:spcPct val="105000"/>
                  </a:spcBef>
                  <a:buClr>
                    <a:srgbClr val="000099"/>
                  </a:buClr>
                  <a:buFont typeface="Wingdings" pitchFamily="2" charset="2"/>
                  <a:buNone/>
                </a:pPr>
                <a:r>
                  <a:rPr lang="en-AU" altLang="en-US" sz="1100" baseline="0">
                    <a:latin typeface="Comic Sans MS" pitchFamily="66" charset="0"/>
                  </a:rPr>
                  <a:t>filovirus(ebola)</a:t>
                </a:r>
                <a:endParaRPr lang="en-AU" altLang="en-US" sz="2000" b="1" baseline="0">
                  <a:latin typeface="Arial" pitchFamily="34" charset="0"/>
                </a:endParaRPr>
              </a:p>
            </p:txBody>
          </p:sp>
        </p:grp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3009" y="0"/>
              <a:ext cx="1408" cy="1043"/>
              <a:chOff x="0" y="0"/>
              <a:chExt cx="1408" cy="1043"/>
            </a:xfrm>
          </p:grpSpPr>
          <p:pic>
            <p:nvPicPr>
              <p:cNvPr id="36" name="Picture 1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1408" cy="8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598" y="887"/>
                <a:ext cx="193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altLang="en-US" sz="2400"/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649" y="907"/>
                <a:ext cx="116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altLang="en-US" sz="2400"/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654" y="905"/>
                <a:ext cx="119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20000"/>
                  </a:lnSpc>
                  <a:spcBef>
                    <a:spcPct val="105000"/>
                  </a:spcBef>
                  <a:buClr>
                    <a:srgbClr val="000099"/>
                  </a:buClr>
                  <a:buFont typeface="Wingdings" pitchFamily="2" charset="2"/>
                  <a:buNone/>
                </a:pPr>
                <a:r>
                  <a:rPr lang="en-AU" altLang="en-US" sz="1100" baseline="0">
                    <a:latin typeface="Comic Sans MS" pitchFamily="66" charset="0"/>
                  </a:rPr>
                  <a:t>hiv</a:t>
                </a:r>
                <a:endParaRPr lang="en-AU" altLang="en-US" sz="2000" b="1" baseline="0">
                  <a:latin typeface="Arial" pitchFamily="34" charset="0"/>
                </a:endParaRPr>
              </a:p>
            </p:txBody>
          </p:sp>
        </p:grpSp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19" y="1151"/>
              <a:ext cx="1383" cy="1085"/>
              <a:chOff x="0" y="0"/>
              <a:chExt cx="1383" cy="1085"/>
            </a:xfrm>
          </p:grpSpPr>
          <p:pic>
            <p:nvPicPr>
              <p:cNvPr id="32" name="Picture 2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0"/>
                <a:ext cx="1383" cy="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Rectangle 21"/>
              <p:cNvSpPr>
                <a:spLocks noChangeArrowheads="1"/>
              </p:cNvSpPr>
              <p:nvPr/>
            </p:nvSpPr>
            <p:spPr bwMode="auto">
              <a:xfrm>
                <a:off x="322" y="926"/>
                <a:ext cx="746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altLang="en-US" sz="2400"/>
              </a:p>
            </p:txBody>
          </p:sp>
          <p:sp>
            <p:nvSpPr>
              <p:cNvPr id="34" name="Rectangle 22"/>
              <p:cNvSpPr>
                <a:spLocks noChangeArrowheads="1"/>
              </p:cNvSpPr>
              <p:nvPr/>
            </p:nvSpPr>
            <p:spPr bwMode="auto">
              <a:xfrm>
                <a:off x="367" y="945"/>
                <a:ext cx="829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altLang="en-US" sz="2400"/>
              </a:p>
            </p:txBody>
          </p:sp>
          <p:sp>
            <p:nvSpPr>
              <p:cNvPr id="35" name="Rectangle 23"/>
              <p:cNvSpPr>
                <a:spLocks noChangeArrowheads="1"/>
              </p:cNvSpPr>
              <p:nvPr/>
            </p:nvSpPr>
            <p:spPr bwMode="auto">
              <a:xfrm>
                <a:off x="368" y="947"/>
                <a:ext cx="848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20000"/>
                  </a:lnSpc>
                  <a:spcBef>
                    <a:spcPct val="105000"/>
                  </a:spcBef>
                  <a:buClr>
                    <a:srgbClr val="000099"/>
                  </a:buClr>
                  <a:buFont typeface="Wingdings" pitchFamily="2" charset="2"/>
                  <a:buNone/>
                </a:pPr>
                <a:r>
                  <a:rPr lang="en-AU" altLang="en-US" sz="1100" baseline="0">
                    <a:latin typeface="Comic Sans MS" pitchFamily="66" charset="0"/>
                  </a:rPr>
                  <a:t>influenza virus (grip)</a:t>
                </a:r>
                <a:endParaRPr lang="en-AU" altLang="en-US" sz="2000" b="1" baseline="0">
                  <a:latin typeface="Arial" pitchFamily="34" charset="0"/>
                </a:endParaRPr>
              </a:p>
            </p:txBody>
          </p:sp>
        </p:grp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1517" y="1138"/>
              <a:ext cx="1376" cy="1044"/>
              <a:chOff x="0" y="0"/>
              <a:chExt cx="1376" cy="1044"/>
            </a:xfrm>
          </p:grpSpPr>
          <p:pic>
            <p:nvPicPr>
              <p:cNvPr id="30" name="Picture 2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0"/>
                <a:ext cx="1376" cy="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Rectangle 26"/>
              <p:cNvSpPr>
                <a:spLocks noChangeArrowheads="1"/>
              </p:cNvSpPr>
              <p:nvPr/>
            </p:nvSpPr>
            <p:spPr bwMode="auto">
              <a:xfrm>
                <a:off x="135" y="906"/>
                <a:ext cx="1145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20000"/>
                  </a:lnSpc>
                  <a:spcBef>
                    <a:spcPct val="105000"/>
                  </a:spcBef>
                  <a:buClr>
                    <a:srgbClr val="000099"/>
                  </a:buClr>
                  <a:buFont typeface="Wingdings" pitchFamily="2" charset="2"/>
                  <a:buNone/>
                </a:pPr>
                <a:r>
                  <a:rPr lang="en-AU" altLang="en-US" sz="1100" baseline="0">
                    <a:latin typeface="Comic Sans MS" pitchFamily="66" charset="0"/>
                  </a:rPr>
                  <a:t>mayobacterium tuberculosis</a:t>
                </a:r>
                <a:endParaRPr lang="en-AU" altLang="en-US" sz="2000" b="1" baseline="0">
                  <a:latin typeface="Arial" pitchFamily="34" charset="0"/>
                </a:endParaRPr>
              </a:p>
            </p:txBody>
          </p:sp>
        </p:grpSp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2983" y="1138"/>
              <a:ext cx="1395" cy="1098"/>
              <a:chOff x="0" y="0"/>
              <a:chExt cx="1395" cy="1098"/>
            </a:xfrm>
          </p:grpSpPr>
          <p:pic>
            <p:nvPicPr>
              <p:cNvPr id="27" name="Picture 28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0" y="0"/>
                <a:ext cx="1395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Rectangle 29"/>
              <p:cNvSpPr>
                <a:spLocks noChangeArrowheads="1"/>
              </p:cNvSpPr>
              <p:nvPr/>
            </p:nvSpPr>
            <p:spPr bwMode="auto">
              <a:xfrm>
                <a:off x="437" y="958"/>
                <a:ext cx="68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altLang="en-US" sz="2400"/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437" y="960"/>
                <a:ext cx="738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20000"/>
                  </a:lnSpc>
                  <a:spcBef>
                    <a:spcPct val="105000"/>
                  </a:spcBef>
                  <a:buClr>
                    <a:srgbClr val="000099"/>
                  </a:buClr>
                  <a:buFont typeface="Wingdings" pitchFamily="2" charset="2"/>
                  <a:buNone/>
                </a:pPr>
                <a:r>
                  <a:rPr lang="en-AU" altLang="en-US" sz="1100" baseline="0">
                    <a:latin typeface="Comic Sans MS" pitchFamily="66" charset="0"/>
                  </a:rPr>
                  <a:t>rhinovirus (nezle) </a:t>
                </a:r>
                <a:endParaRPr lang="en-AU" altLang="en-US" sz="2000" b="1" baseline="0">
                  <a:latin typeface="Arial" pitchFamily="34" charset="0"/>
                </a:endParaRPr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0" y="2314"/>
              <a:ext cx="1395" cy="1089"/>
              <a:chOff x="0" y="0"/>
              <a:chExt cx="1395" cy="1089"/>
            </a:xfrm>
          </p:grpSpPr>
          <p:pic>
            <p:nvPicPr>
              <p:cNvPr id="23" name="Picture 3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0" y="0"/>
                <a:ext cx="1395" cy="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33"/>
              <p:cNvSpPr>
                <a:spLocks noChangeArrowheads="1"/>
              </p:cNvSpPr>
              <p:nvPr/>
            </p:nvSpPr>
            <p:spPr bwMode="auto">
              <a:xfrm>
                <a:off x="476" y="926"/>
                <a:ext cx="418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altLang="en-US" sz="2400"/>
              </a:p>
            </p:txBody>
          </p:sp>
          <p:sp>
            <p:nvSpPr>
              <p:cNvPr id="25" name="Rectangle 34"/>
              <p:cNvSpPr>
                <a:spLocks noChangeArrowheads="1"/>
              </p:cNvSpPr>
              <p:nvPr/>
            </p:nvSpPr>
            <p:spPr bwMode="auto">
              <a:xfrm>
                <a:off x="527" y="946"/>
                <a:ext cx="405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altLang="en-US" sz="2400"/>
              </a:p>
            </p:txBody>
          </p:sp>
          <p:sp>
            <p:nvSpPr>
              <p:cNvPr id="26" name="Rectangle 35"/>
              <p:cNvSpPr>
                <a:spLocks noChangeArrowheads="1"/>
              </p:cNvSpPr>
              <p:nvPr/>
            </p:nvSpPr>
            <p:spPr bwMode="auto">
              <a:xfrm>
                <a:off x="527" y="951"/>
                <a:ext cx="413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20000"/>
                  </a:lnSpc>
                  <a:spcBef>
                    <a:spcPct val="105000"/>
                  </a:spcBef>
                  <a:buClr>
                    <a:srgbClr val="000099"/>
                  </a:buClr>
                  <a:buFont typeface="Wingdings" pitchFamily="2" charset="2"/>
                  <a:buNone/>
                </a:pPr>
                <a:r>
                  <a:rPr lang="en-AU" altLang="en-US" sz="1100" baseline="0">
                    <a:latin typeface="Comic Sans MS" pitchFamily="66" charset="0"/>
                  </a:rPr>
                  <a:t>salmonella</a:t>
                </a:r>
                <a:endParaRPr lang="en-AU" altLang="en-US" sz="2000" b="1" baseline="0">
                  <a:latin typeface="Arial" pitchFamily="34" charset="0"/>
                </a:endParaRPr>
              </a:p>
            </p:txBody>
          </p:sp>
        </p:grpSp>
        <p:grpSp>
          <p:nvGrpSpPr>
            <p:cNvPr id="13" name="Group 36"/>
            <p:cNvGrpSpPr>
              <a:grpSpLocks/>
            </p:cNvGrpSpPr>
            <p:nvPr/>
          </p:nvGrpSpPr>
          <p:grpSpPr bwMode="auto">
            <a:xfrm>
              <a:off x="1479" y="2314"/>
              <a:ext cx="1395" cy="1089"/>
              <a:chOff x="0" y="0"/>
              <a:chExt cx="1395" cy="1089"/>
            </a:xfrm>
          </p:grpSpPr>
          <p:pic>
            <p:nvPicPr>
              <p:cNvPr id="19" name="Picture 37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0" y="0"/>
                <a:ext cx="1395" cy="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Rectangle 38"/>
              <p:cNvSpPr>
                <a:spLocks noChangeArrowheads="1"/>
              </p:cNvSpPr>
              <p:nvPr/>
            </p:nvSpPr>
            <p:spPr bwMode="auto">
              <a:xfrm>
                <a:off x="411" y="926"/>
                <a:ext cx="605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altLang="en-US" sz="2400"/>
              </a:p>
            </p:txBody>
          </p:sp>
          <p:sp>
            <p:nvSpPr>
              <p:cNvPr id="21" name="Rectangle 39"/>
              <p:cNvSpPr>
                <a:spLocks noChangeArrowheads="1"/>
              </p:cNvSpPr>
              <p:nvPr/>
            </p:nvSpPr>
            <p:spPr bwMode="auto">
              <a:xfrm>
                <a:off x="463" y="946"/>
                <a:ext cx="591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altLang="en-US" sz="2400"/>
              </a:p>
            </p:txBody>
          </p:sp>
          <p:sp>
            <p:nvSpPr>
              <p:cNvPr id="22" name="Rectangle 40"/>
              <p:cNvSpPr>
                <a:spLocks noChangeArrowheads="1"/>
              </p:cNvSpPr>
              <p:nvPr/>
            </p:nvSpPr>
            <p:spPr bwMode="auto">
              <a:xfrm>
                <a:off x="463" y="951"/>
                <a:ext cx="613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20000"/>
                  </a:lnSpc>
                  <a:spcBef>
                    <a:spcPct val="105000"/>
                  </a:spcBef>
                  <a:buClr>
                    <a:srgbClr val="000099"/>
                  </a:buClr>
                  <a:buFont typeface="Wingdings" pitchFamily="2" charset="2"/>
                  <a:buNone/>
                </a:pPr>
                <a:r>
                  <a:rPr lang="en-AU" altLang="en-US" sz="1100" baseline="0">
                    <a:latin typeface="Comic Sans MS" pitchFamily="66" charset="0"/>
                  </a:rPr>
                  <a:t>staphylacoccus</a:t>
                </a:r>
                <a:endParaRPr lang="en-AU" altLang="en-US" sz="2000" b="1" baseline="0">
                  <a:latin typeface="Arial" pitchFamily="34" charset="0"/>
                </a:endParaRP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2983" y="2329"/>
              <a:ext cx="1376" cy="1079"/>
              <a:chOff x="0" y="0"/>
              <a:chExt cx="1376" cy="1079"/>
            </a:xfrm>
          </p:grpSpPr>
          <p:pic>
            <p:nvPicPr>
              <p:cNvPr id="15" name="Picture 4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0" y="0"/>
                <a:ext cx="1376" cy="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Rectangle 43"/>
              <p:cNvSpPr>
                <a:spLocks noChangeArrowheads="1"/>
              </p:cNvSpPr>
              <p:nvPr/>
            </p:nvSpPr>
            <p:spPr bwMode="auto">
              <a:xfrm>
                <a:off x="559" y="936"/>
                <a:ext cx="274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altLang="en-US" sz="2400"/>
              </a:p>
            </p:txBody>
          </p:sp>
          <p:sp>
            <p:nvSpPr>
              <p:cNvPr id="17" name="Rectangle 44"/>
              <p:cNvSpPr>
                <a:spLocks noChangeArrowheads="1"/>
              </p:cNvSpPr>
              <p:nvPr/>
            </p:nvSpPr>
            <p:spPr bwMode="auto">
              <a:xfrm>
                <a:off x="613" y="957"/>
                <a:ext cx="16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altLang="en-US" sz="2400"/>
              </a:p>
            </p:txBody>
          </p:sp>
          <p:sp>
            <p:nvSpPr>
              <p:cNvPr id="18" name="Rectangle 45"/>
              <p:cNvSpPr>
                <a:spLocks noChangeArrowheads="1"/>
              </p:cNvSpPr>
              <p:nvPr/>
            </p:nvSpPr>
            <p:spPr bwMode="auto">
              <a:xfrm>
                <a:off x="613" y="957"/>
                <a:ext cx="167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20000"/>
                  </a:lnSpc>
                  <a:spcBef>
                    <a:spcPct val="105000"/>
                  </a:spcBef>
                  <a:buClr>
                    <a:srgbClr val="000099"/>
                  </a:buClr>
                  <a:buFont typeface="Wingdings" pitchFamily="2" charset="2"/>
                  <a:buNone/>
                </a:pPr>
                <a:r>
                  <a:rPr lang="en-AU" altLang="en-US" sz="900" baseline="0">
                    <a:latin typeface="Comic Sans MS" pitchFamily="66" charset="0"/>
                  </a:rPr>
                  <a:t>maya</a:t>
                </a:r>
                <a:endParaRPr lang="en-AU" altLang="en-US" sz="2000" b="1" baseline="0"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3643314"/>
            <a:ext cx="8143932" cy="285752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Mikroorganizmaların Vücuda Girişi ve Çıkışı </a:t>
            </a:r>
          </a:p>
          <a:p>
            <a:pPr lvl="0">
              <a:buNone/>
            </a:pPr>
            <a:endParaRPr lang="tr-T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Solunum </a:t>
            </a:r>
          </a:p>
          <a:p>
            <a:pPr lvl="0" algn="ctr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   Sindirim 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Deri </a:t>
            </a:r>
          </a:p>
          <a:p>
            <a:pPr lvl="0" algn="ctr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Ürogenital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yolla olur.</a:t>
            </a:r>
          </a:p>
        </p:txBody>
      </p:sp>
      <p:sp>
        <p:nvSpPr>
          <p:cNvPr id="5" name="4 Dikdörtgen"/>
          <p:cNvSpPr/>
          <p:nvPr/>
        </p:nvSpPr>
        <p:spPr>
          <a:xfrm>
            <a:off x="285720" y="1214423"/>
            <a:ext cx="842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en-US" sz="2800" dirty="0">
                <a:latin typeface="Times New Roman" pitchFamily="18" charset="0"/>
                <a:cs typeface="Times New Roman" pitchFamily="18" charset="0"/>
              </a:rPr>
              <a:t>Hemen hemen her yerde bulunurlar.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en-US" sz="2800" dirty="0">
                <a:latin typeface="Times New Roman" pitchFamily="18" charset="0"/>
                <a:cs typeface="Times New Roman" pitchFamily="18" charset="0"/>
              </a:rPr>
              <a:t>Bölünerek hızlı bir şekilde, çok kısa zamanda çoğalırlar ve sayıları milyonlara ulaşır.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4174F3F2-4852-4866-B080-D76D80139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26685"/>
            <a:ext cx="356182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935038"/>
            <a:ext cx="7870825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4000" b="1" dirty="0">
                <a:solidFill>
                  <a:srgbClr val="FF0000"/>
                </a:solidFill>
                <a:latin typeface="Bodoni MT" pitchFamily="18" charset="0"/>
              </a:rPr>
              <a:t>  Mikroorganizmalar Nasıl Bulaşır?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2133600"/>
            <a:ext cx="7246959" cy="2295532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endParaRPr lang="tr-TR" b="1" dirty="0">
              <a:solidFill>
                <a:schemeClr val="tx1"/>
              </a:solidFill>
              <a:latin typeface="Bodoni MT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Mikroorganizmalar en çok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irli eller ve  kirli sular ile bulaşır.</a:t>
            </a:r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40820" y="3312840"/>
            <a:ext cx="2624760" cy="168012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83981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lvl="0">
              <a:buNone/>
            </a:pPr>
            <a:r>
              <a:rPr lang="tr-TR" sz="3600" b="1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Şaşırtıcı gerçekler :</a:t>
            </a:r>
          </a:p>
          <a:p>
            <a:pPr lvl="0">
              <a:buNone/>
            </a:pPr>
            <a:endParaRPr lang="tr-TR" b="1" dirty="0" smtClean="0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lvl="0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Gıda servisi yapan personelin % 60’ı tuvaleti kullandıktan sonra ellerini yıkamamaktadır </a:t>
            </a:r>
          </a:p>
          <a:p>
            <a:pPr lvl="0"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• 5 kat tuvalet kağıdı bile , parmak ucundaki birkaç hastalık yapıcı mikroorganizmanın  sızmasını ve bulaşmasını engelleyemez</a:t>
            </a:r>
          </a:p>
          <a:p>
            <a:pPr lvl="0"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• %40’dan fazla yetişkin ağız ve  burunlarında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staphylococcus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mikrobu  taşımaktadır</a:t>
            </a:r>
          </a:p>
          <a:p>
            <a:pPr lvl="0"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b="1" dirty="0">
                <a:latin typeface="Times New Roman" pitchFamily="18" charset="0"/>
                <a:cs typeface="Times New Roman" pitchFamily="18" charset="0"/>
              </a:rPr>
            </a:b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04896" y="3068960"/>
            <a:ext cx="8271560" cy="1571636"/>
          </a:xfrm>
          <a:solidFill>
            <a:srgbClr val="D1F1D9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tr-TR" sz="7200" b="1" dirty="0">
                <a:latin typeface="Times New Roman" pitchFamily="18" charset="0"/>
                <a:cs typeface="Times New Roman" pitchFamily="18" charset="0"/>
              </a:rPr>
              <a:t>KİŞİSEL HİJYEN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KONULAR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219256" cy="424698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Hijyen ve Sanitasyon</a:t>
            </a:r>
          </a:p>
          <a:p>
            <a:pPr lvl="0"/>
            <a:r>
              <a:rPr lang="tr-TR" dirty="0">
                <a:latin typeface="Times New Roman" pitchFamily="18" charset="0"/>
                <a:cs typeface="Times New Roman" pitchFamily="18" charset="0"/>
              </a:rPr>
              <a:t>Hijyen</a:t>
            </a:r>
          </a:p>
          <a:p>
            <a:pPr lvl="0"/>
            <a:r>
              <a:rPr lang="tr-TR" dirty="0">
                <a:latin typeface="Times New Roman" pitchFamily="18" charset="0"/>
                <a:cs typeface="Times New Roman" pitchFamily="18" charset="0"/>
              </a:rPr>
              <a:t>Sanitasyon</a:t>
            </a:r>
          </a:p>
          <a:p>
            <a:pPr lvl="0"/>
            <a:r>
              <a:rPr lang="tr-TR" dirty="0">
                <a:latin typeface="Times New Roman" pitchFamily="18" charset="0"/>
                <a:cs typeface="Times New Roman" pitchFamily="18" charset="0"/>
              </a:rPr>
              <a:t>Temizlik</a:t>
            </a:r>
          </a:p>
          <a:p>
            <a:pPr lvl="0"/>
            <a:r>
              <a:rPr lang="tr-TR" dirty="0">
                <a:latin typeface="Times New Roman" pitchFamily="18" charset="0"/>
                <a:cs typeface="Times New Roman" pitchFamily="18" charset="0"/>
              </a:rPr>
              <a:t>Dezenfeksiyon </a:t>
            </a:r>
          </a:p>
          <a:p>
            <a:pPr lvl="0">
              <a:buNone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Kişisel Hijyen </a:t>
            </a: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Çalışma Ortamlarında Hijyen ve Sanitasyon Kuralları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21694" y="1323975"/>
            <a:ext cx="5029199" cy="382725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KİŞİSEL HİJYEN</a:t>
            </a:r>
            <a:r>
              <a:rPr lang="tr-TR" altLang="tr-TR" sz="4000" dirty="0">
                <a:solidFill>
                  <a:schemeClr val="tx1"/>
                </a:solidFill>
                <a:latin typeface="Calibri" panose="020F0502020204030204" pitchFamily="34" charset="0"/>
              </a:rPr>
              <a:t>: kişilerin kendi sağlığını korudukları ve devam ettirdikleri  </a:t>
            </a:r>
            <a:r>
              <a:rPr lang="tr-TR" altLang="tr-TR" sz="4000" dirty="0">
                <a:solidFill>
                  <a:srgbClr val="FF0000"/>
                </a:solidFill>
                <a:latin typeface="Calibri" panose="020F0502020204030204" pitchFamily="34" charset="0"/>
              </a:rPr>
              <a:t>öz bakım </a:t>
            </a:r>
            <a:r>
              <a:rPr lang="tr-TR" altLang="tr-TR" sz="4000" dirty="0">
                <a:solidFill>
                  <a:schemeClr val="tx1"/>
                </a:solidFill>
                <a:latin typeface="Calibri" panose="020F0502020204030204" pitchFamily="34" charset="0"/>
              </a:rPr>
              <a:t>uygulamalarıdır. </a:t>
            </a:r>
          </a:p>
          <a:p>
            <a:pPr eaLnBrk="1" hangingPunct="1">
              <a:buFontTx/>
              <a:buNone/>
            </a:pPr>
            <a:endParaRPr lang="tr-TR" altLang="tr-TR" dirty="0"/>
          </a:p>
        </p:txBody>
      </p:sp>
      <p:pic>
        <p:nvPicPr>
          <p:cNvPr id="6" name="Picture 4" descr="MCIN00936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030" y="362992"/>
            <a:ext cx="1250158" cy="1452565"/>
          </a:xfrm>
          <a:noFill/>
        </p:spPr>
      </p:pic>
      <p:pic>
        <p:nvPicPr>
          <p:cNvPr id="5" name="Picture 2" descr="C:\Users\SavasCORDUKOGLU\Downloads\banyo-1024x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008" y="188640"/>
            <a:ext cx="1371599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SavasCORDUKOGLU\Downloads\saglikli-disler-icin-11081e0a24ba4157e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631" y="5172075"/>
            <a:ext cx="1435892" cy="127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avasCORDUKOGLU\Downloads\thumbs_b_c_00cc5d27011377f65589dbe2e619a9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04" y="2780928"/>
            <a:ext cx="1250158" cy="147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avasCORDUKOGLU\Downloads\ayak-bakimi-nasil-yapilir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72075"/>
            <a:ext cx="1250158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SavasCORDUKOGLU\Downloads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885" y="5295900"/>
            <a:ext cx="1850231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61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İçerik Yer Tutucusu"/>
          <p:cNvSpPr>
            <a:spLocks noGrp="1"/>
          </p:cNvSpPr>
          <p:nvPr/>
        </p:nvSpPr>
        <p:spPr>
          <a:xfrm>
            <a:off x="392907" y="457201"/>
            <a:ext cx="8265319" cy="5438775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tr-TR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Kişisel Hijyenin Sağlanmasının Bireye Yararları:</a:t>
            </a:r>
          </a:p>
          <a:p>
            <a:pPr lvl="0">
              <a:buNone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Vücut salgılarının, atıklarının ve geçici mikroorganizmaların vücuttan uzaklaştırılması,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Bireyin rahatlaması, dinlenmesi, gevşemesi ve kas geriliminin azalması,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Vücuttaki kötü kokuların (ter kokusu) giderilmesi,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Bireyin genel görünümünü güzelleştirerek, kendine olan güveninin arttırması,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Deri sağlığını devam ettirmesi ve korumasıdır.</a:t>
            </a:r>
            <a:r>
              <a:rPr lang="tr-TR" sz="33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84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7" y="1052736"/>
            <a:ext cx="8280920" cy="52718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600" dirty="0">
                <a:solidFill>
                  <a:schemeClr val="tx1"/>
                </a:solidFill>
                <a:latin typeface="Calibri" panose="020F0502020204030204" pitchFamily="34" charset="0"/>
              </a:rPr>
              <a:t>Kişisel temizlik, sağlıkla yakından ilgilidir. </a:t>
            </a:r>
          </a:p>
          <a:p>
            <a:pPr algn="just" eaLnBrk="1" hangingPunct="1"/>
            <a:endParaRPr lang="tr-TR" altLang="tr-TR" sz="3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Sağlığın </a:t>
            </a:r>
            <a:r>
              <a:rPr lang="tr-TR" altLang="tr-TR" sz="3600" dirty="0">
                <a:solidFill>
                  <a:schemeClr val="tx1"/>
                </a:solidFill>
                <a:latin typeface="Calibri" panose="020F0502020204030204" pitchFamily="34" charset="0"/>
              </a:rPr>
              <a:t>korunması için düzenli bir şekilde </a:t>
            </a:r>
            <a:r>
              <a:rPr lang="tr-TR" altLang="tr-TR" sz="3600" dirty="0">
                <a:solidFill>
                  <a:srgbClr val="FF0000"/>
                </a:solidFill>
                <a:latin typeface="Calibri" panose="020F0502020204030204" pitchFamily="34" charset="0"/>
              </a:rPr>
              <a:t>saç, vücut, ağız ve dişlerimizin temizlenmesi ve giyeceklerin sık yıkanması </a:t>
            </a:r>
            <a:r>
              <a:rPr lang="tr-TR" altLang="tr-TR" sz="3600" dirty="0">
                <a:solidFill>
                  <a:schemeClr val="tx1"/>
                </a:solidFill>
                <a:latin typeface="Calibri" panose="020F0502020204030204" pitchFamily="34" charset="0"/>
              </a:rPr>
              <a:t>gereklidir</a:t>
            </a:r>
            <a:r>
              <a:rPr lang="tr-TR" altLang="tr-TR" sz="36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201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b="1" dirty="0">
                <a:latin typeface="Times New Roman" pitchFamily="18" charset="0"/>
                <a:cs typeface="Times New Roman" pitchFamily="18" charset="0"/>
              </a:rPr>
            </a:b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2782" y="980728"/>
            <a:ext cx="5797307" cy="5256584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lvl="0">
              <a:buNone/>
            </a:pPr>
            <a:r>
              <a:rPr lang="tr-TR" sz="3000" b="1" dirty="0">
                <a:latin typeface="Times New Roman" pitchFamily="18" charset="0"/>
                <a:cs typeface="Times New Roman" pitchFamily="18" charset="0"/>
              </a:rPr>
              <a:t>Kişisel Hijyen Uygulamalarını Etkileyen Faktörler:</a:t>
            </a:r>
          </a:p>
          <a:p>
            <a:pPr lvl="0">
              <a:buNone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Kültür, 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Sosyal ve ekonomik durum, 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Aile, 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Kişilik özellikleri, 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Bireyin hijyene ilişkin bilgi düzeyi ve gereksinimleri. </a:t>
            </a:r>
          </a:p>
        </p:txBody>
      </p:sp>
      <p:pic>
        <p:nvPicPr>
          <p:cNvPr id="7" name="Picture 4" descr="aolpkdrl[1]">
            <a:extLst>
              <a:ext uri="{FF2B5EF4-FFF2-40B4-BE49-F238E27FC236}">
                <a16:creationId xmlns="" xmlns:a16="http://schemas.microsoft.com/office/drawing/2014/main" id="{1A82DA3F-4DF4-4A40-8E9C-7F154D93155C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40151" y="2205037"/>
            <a:ext cx="3203847" cy="3462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97FAD6BB-9596-493C-A4C0-C840D88E71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5040560" cy="4572000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 yapan mikroorganizmalar kişiden kişiye en çok eller ile bulaşmaktadır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Elleri yıkamanın amacı, eller üzerinde bulunan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bakterileri ellerden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uzaklaştırmaktır.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E706A5E0-656D-4332-871C-B1B387573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340768"/>
            <a:ext cx="3819903" cy="4941168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41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00B050"/>
                </a:solidFill>
              </a:rPr>
              <a:t>EL HİJYENİ</a:t>
            </a:r>
            <a:endParaRPr lang="tr-TR" altLang="tr-TR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5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8638" y="1876425"/>
            <a:ext cx="5773028" cy="4524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 fontScale="62500" lnSpcReduction="20000"/>
          </a:bodyPr>
          <a:lstStyle/>
          <a:p>
            <a:pPr marL="82296" indent="0">
              <a:buNone/>
            </a:pPr>
            <a:r>
              <a:rPr lang="tr-TR" altLang="tr-TR" sz="3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Eller;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Yemekten önce ve sonra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Diş, ağız, yüz temizliği yapmadan önce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Tuvalete girmeden önce ve sonra,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Dışarıdan geldikten sonra,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Kirli bir şeye dokunduktan sonra,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Yemek hazırlamadan önce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Öksürüp-hapşırdıktan sonra mutlaka yıkanmalıdır.</a:t>
            </a:r>
          </a:p>
          <a:p>
            <a:pPr marL="0" indent="0">
              <a:buNone/>
            </a:pP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624C9789-989E-4519-8C20-EE610F0E4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512" y="2171962"/>
            <a:ext cx="2684852" cy="3993341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41"/>
            <a:ext cx="8229600" cy="81318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00B050"/>
                </a:solidFill>
              </a:rPr>
              <a:t>EL HİJYENİ</a:t>
            </a:r>
            <a:endParaRPr lang="tr-TR" altLang="tr-TR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4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vasCORDUKOGLU\Downloads\110000046028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343025"/>
            <a:ext cx="8386763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41"/>
            <a:ext cx="8229600" cy="81318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00B050"/>
                </a:solidFill>
              </a:rPr>
              <a:t>EL HİJYENİ</a:t>
            </a:r>
            <a:endParaRPr lang="tr-TR" altLang="tr-TR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0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0DBB5CBA-4220-4E71-8FA1-2A87081DFF6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219256" cy="4246984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tr-T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Mikroplar kuru yüzeylerde büyüyemez ve</a:t>
            </a:r>
          </a:p>
          <a:p>
            <a:pPr marL="82550" lvl="0" indent="0">
              <a:lnSpc>
                <a:spcPct val="90000"/>
              </a:lnSpc>
              <a:buNone/>
            </a:pPr>
            <a:r>
              <a:rPr lang="tr-T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çoğalamazlar. Bu nedenle eller yıkandıktan sonra iyice </a:t>
            </a:r>
            <a:r>
              <a:rPr lang="tr-TR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kurulanmalıdır.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61C3C47D-90D5-4D99-9298-FF095C11A4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3" t="20171" r="1574" b="17785"/>
          <a:stretch/>
        </p:blipFill>
        <p:spPr>
          <a:xfrm>
            <a:off x="1403648" y="4047349"/>
            <a:ext cx="5256584" cy="2306824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41"/>
            <a:ext cx="8229600" cy="81318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00B050"/>
                </a:solidFill>
              </a:rPr>
              <a:t>EL HİJYENİ</a:t>
            </a:r>
            <a:endParaRPr lang="tr-TR" altLang="tr-TR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2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7207" y="1700808"/>
            <a:ext cx="5300663" cy="43951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/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Tırnak uçlarının altında bir çok mikrop kolayca yerleşip üreyebilir.  </a:t>
            </a:r>
          </a:p>
          <a:p>
            <a:pPr algn="just" eaLnBrk="1" hangingPunct="1"/>
            <a:endParaRPr lang="tr-TR" altLang="tr-TR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Haftada </a:t>
            </a: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bir kez el </a:t>
            </a:r>
            <a:r>
              <a:rPr lang="tr-TR" altLang="tr-TR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tırnakları </a:t>
            </a: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kısa ve yuvarlak </a:t>
            </a:r>
            <a:r>
              <a:rPr lang="tr-TR" altLang="tr-TR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şekilde </a:t>
            </a: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kesilmelidir. </a:t>
            </a:r>
          </a:p>
          <a:p>
            <a:pPr algn="just" eaLnBrk="1" hangingPunct="1"/>
            <a:endParaRPr lang="tr-TR" altLang="tr-TR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4" descr="MCj021216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7907" y="2382051"/>
            <a:ext cx="2416964" cy="3104349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41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>
                <a:solidFill>
                  <a:srgbClr val="92D050"/>
                </a:solidFill>
              </a:rPr>
              <a:t>TIRNAK BAKIMI ve </a:t>
            </a:r>
            <a:r>
              <a:rPr lang="tr-TR" altLang="tr-TR" sz="4000" b="1" dirty="0" smtClean="0">
                <a:solidFill>
                  <a:srgbClr val="92D050"/>
                </a:solidFill>
              </a:rPr>
              <a:t>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1507" y="1988840"/>
            <a:ext cx="4664869" cy="40324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Ayrıca, tırnak kesim ve bakımında kullanılan aletlerin kişiye özel olması bazı bulaşıcı hastalıkların (Örneğin AIDS) önlenmesinde önemli rol oynar.</a:t>
            </a:r>
          </a:p>
          <a:p>
            <a:pPr eaLnBrk="1" hangingPunct="1">
              <a:buFontTx/>
              <a:buNone/>
            </a:pPr>
            <a:endParaRPr lang="tr-TR" altLang="tr-TR" dirty="0">
              <a:solidFill>
                <a:schemeClr val="tx1"/>
              </a:solidFill>
            </a:endParaRPr>
          </a:p>
        </p:txBody>
      </p:sp>
      <p:pic>
        <p:nvPicPr>
          <p:cNvPr id="18436" name="Picture 4" descr="_pzedizz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5755" y="2673350"/>
            <a:ext cx="2159794" cy="2293938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41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>
                <a:solidFill>
                  <a:srgbClr val="92D050"/>
                </a:solidFill>
              </a:rPr>
              <a:t>TIRNAK BAKIMI ve </a:t>
            </a:r>
            <a:r>
              <a:rPr lang="tr-TR" altLang="tr-TR" sz="4000" b="1" dirty="0" smtClean="0">
                <a:solidFill>
                  <a:srgbClr val="92D050"/>
                </a:solidFill>
              </a:rPr>
              <a:t>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E27EC81-DCAA-439A-9FA7-BC18460E5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6876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tr-TR" sz="5400" b="1" dirty="0">
                <a:solidFill>
                  <a:schemeClr val="tx1"/>
                </a:solidFill>
                <a:latin typeface="Lucida Handwriting" panose="03010101010101010101" pitchFamily="66" charset="0"/>
                <a:cs typeface="Times New Roman" panose="02020603050405020304" pitchFamily="18" charset="0"/>
              </a:rPr>
              <a:t>TANIMLAR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="" xmlns:a16="http://schemas.microsoft.com/office/drawing/2014/main" id="{D32DB04E-5F75-4226-89D6-AD5E92D52D7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00362" y="3151187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6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2348880"/>
            <a:ext cx="5157787" cy="36724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Deriyi temizlemek, artıkları atmak, dolaşımı uyarmak, kişiyi rahatlatmak amacıyla derinin yıkanmasıdır.</a:t>
            </a:r>
            <a:endParaRPr lang="tr-TR" dirty="0">
              <a:solidFill>
                <a:schemeClr val="tx1"/>
              </a:solidFill>
              <a:latin typeface="Arial Tur" charset="-94"/>
            </a:endParaRPr>
          </a:p>
        </p:txBody>
      </p:sp>
      <p:pic>
        <p:nvPicPr>
          <p:cNvPr id="3074" name="Picture 2" descr="C:\Users\SavasCORDUKOGLU\Downloads\banyo-1024x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94" y="1714500"/>
            <a:ext cx="3328988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02587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0069" y="2076451"/>
            <a:ext cx="4793456" cy="387282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endParaRPr lang="tr-TR" altLang="tr-TR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Mümkünse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her gün, değilse haftada 3, en az haftada 1 kez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banyo yapılmalıdır. </a:t>
            </a:r>
            <a:r>
              <a:rPr lang="tr-TR" altLang="tr-TR" dirty="0">
                <a:solidFill>
                  <a:srgbClr val="FFFFFF"/>
                </a:solidFill>
              </a:rPr>
              <a:t>yapılmalıdır.</a:t>
            </a:r>
            <a:endParaRPr lang="tr-TR" altLang="tr-TR" dirty="0">
              <a:solidFill>
                <a:srgbClr val="FFFFFF"/>
              </a:solidFill>
              <a:latin typeface="Arial Tur" panose="020B0604020202020204" pitchFamily="34" charset="0"/>
            </a:endParaRPr>
          </a:p>
        </p:txBody>
      </p:sp>
      <p:pic>
        <p:nvPicPr>
          <p:cNvPr id="21508" name="Picture 5" descr="MCj022991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6469" y="1881628"/>
            <a:ext cx="2478881" cy="3709429"/>
          </a:xfr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15245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7218" y="2600326"/>
            <a:ext cx="5188918" cy="34929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Banyo lifleri ve havlular kişiye özel olmalıdır. </a:t>
            </a:r>
            <a:endParaRPr lang="tr-TR" altLang="tr-TR" sz="32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endParaRPr lang="tr-TR" altLang="tr-TR" sz="3200" dirty="0" smtClean="0"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latin typeface="Calibri" panose="020F0502020204030204" pitchFamily="34" charset="0"/>
              </a:rPr>
              <a:t>Ayak </a:t>
            </a:r>
            <a:r>
              <a:rPr lang="tr-TR" altLang="tr-TR" sz="3200" dirty="0">
                <a:latin typeface="Calibri" panose="020F0502020204030204" pitchFamily="34" charset="0"/>
              </a:rPr>
              <a:t>havlusuyla yüz kurulanmamalıdır.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780" y="2636912"/>
            <a:ext cx="1923428" cy="256457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98189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39552" y="2219326"/>
            <a:ext cx="4824535" cy="40179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tr-TR" altLang="tr-TR" sz="3200" dirty="0">
                <a:latin typeface="Calibri" panose="020F0502020204030204" pitchFamily="34" charset="0"/>
              </a:rPr>
              <a:t>Kulak kepçesi ve dış kulak yolu havluyla kurulanmalıdır, kulak yolunda </a:t>
            </a:r>
            <a:r>
              <a:rPr lang="tr-TR" altLang="tr-TR" sz="3200" u="sng" dirty="0">
                <a:solidFill>
                  <a:srgbClr val="FF0000"/>
                </a:solidFill>
                <a:latin typeface="Calibri" panose="020F0502020204030204" pitchFamily="34" charset="0"/>
              </a:rPr>
              <a:t>pamuklu çubuk kullanımından kesinlikle kaçınılmalıdır</a:t>
            </a:r>
            <a:r>
              <a:rPr lang="tr-TR" altLang="tr-TR" sz="3200" dirty="0">
                <a:latin typeface="Calibri" panose="020F0502020204030204" pitchFamily="34" charset="0"/>
              </a:rPr>
              <a:t>.</a:t>
            </a:r>
          </a:p>
          <a:p>
            <a:endParaRPr lang="tr-TR" dirty="0"/>
          </a:p>
        </p:txBody>
      </p:sp>
      <p:pic>
        <p:nvPicPr>
          <p:cNvPr id="4098" name="Picture 2" descr="C:\Users\SavasCORDUKOGLU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428" y="2409825"/>
            <a:ext cx="2670437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63795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  <p:sp>
        <p:nvSpPr>
          <p:cNvPr id="6" name="3 İçerik Yer Tutucusu"/>
          <p:cNvSpPr>
            <a:spLocks noGrp="1"/>
          </p:cNvSpPr>
          <p:nvPr>
            <p:ph type="body" sz="half" idx="1"/>
          </p:nvPr>
        </p:nvSpPr>
        <p:spPr>
          <a:xfrm>
            <a:off x="457200" y="2132856"/>
            <a:ext cx="5043488" cy="41044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Gün içinde terlemeyi önlemek için deodorant kullanımı önerilir. </a:t>
            </a:r>
            <a:endParaRPr lang="tr-TR" altLang="tr-TR" sz="32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endParaRPr lang="tr-TR" altLang="tr-TR" sz="3200" dirty="0" smtClean="0"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latin typeface="Calibri" panose="020F0502020204030204" pitchFamily="34" charset="0"/>
              </a:rPr>
              <a:t>Parfümler </a:t>
            </a:r>
            <a:r>
              <a:rPr lang="tr-TR" altLang="tr-TR" sz="3200" dirty="0">
                <a:latin typeface="Calibri" panose="020F0502020204030204" pitchFamily="34" charset="0"/>
              </a:rPr>
              <a:t>alkol içerdiğinden ciltte tahriş ve kuruluğa yol açabilir. Parfüm cilde sıkılmamalıdır.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251" y="2614362"/>
            <a:ext cx="2037662" cy="26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6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rthaberstatic.cdn.wp.trt.com.tr/resimler/922000/9...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pic>
        <p:nvPicPr>
          <p:cNvPr id="5122" name="Picture 2" descr="C:\Users\SavasCORDUKOGLU\Downloads\Ikon-Agiz-ve-dis-poliklinig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1600199"/>
            <a:ext cx="6979444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32438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928817"/>
            <a:ext cx="5407819" cy="40924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2800" dirty="0">
                <a:latin typeface="Calibri" panose="020F0502020204030204" pitchFamily="34" charset="0"/>
              </a:rPr>
              <a:t>Diş ve diş etlerinin temizlenmesi, ağzın bol su ile çalkalanması, diş etlerinin uyarılması ağız bakımı ile sağlanır.</a:t>
            </a:r>
          </a:p>
          <a:p>
            <a:pPr algn="just" eaLnBrk="1" hangingPunct="1"/>
            <a:r>
              <a:rPr lang="tr-TR" altLang="tr-TR" sz="2800" dirty="0">
                <a:latin typeface="Calibri" panose="020F0502020204030204" pitchFamily="34" charset="0"/>
              </a:rPr>
              <a:t>Ağız bakımına dikkat edilmediği takdirde ağız kokusu, diş eti rahatsızlıkları, çiğneme güçlüğü ve hazımsızlık </a:t>
            </a:r>
            <a:r>
              <a:rPr lang="tr-TR" altLang="tr-TR" sz="2800" dirty="0" smtClean="0">
                <a:latin typeface="Calibri" panose="020F0502020204030204" pitchFamily="34" charset="0"/>
              </a:rPr>
              <a:t>görülür</a:t>
            </a:r>
            <a:r>
              <a:rPr lang="tr-TR" altLang="tr-TR" sz="28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5604" name="Picture 4" descr="MCj0250733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23" y="2348880"/>
            <a:ext cx="2221727" cy="3096344"/>
          </a:xfr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33133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1494" y="2017712"/>
            <a:ext cx="4822031" cy="429160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2800" dirty="0">
                <a:latin typeface="Calibri" panose="020F0502020204030204" pitchFamily="34" charset="0"/>
              </a:rPr>
              <a:t>Dişler </a:t>
            </a:r>
            <a:r>
              <a:rPr lang="tr-TR" altLang="tr-TR" sz="2800" dirty="0">
                <a:solidFill>
                  <a:srgbClr val="FF0000"/>
                </a:solidFill>
                <a:latin typeface="Calibri" panose="020F0502020204030204" pitchFamily="34" charset="0"/>
              </a:rPr>
              <a:t>günde en az iki kez 2 dakika </a:t>
            </a:r>
            <a:r>
              <a:rPr lang="tr-TR" altLang="tr-TR" sz="2800" dirty="0">
                <a:latin typeface="Calibri" panose="020F0502020204030204" pitchFamily="34" charset="0"/>
              </a:rPr>
              <a:t>süre ile florlu diş macunu ile tüm diş yüzeyini kapsayacak şekilde fırçalanmalıdır. </a:t>
            </a:r>
            <a:endParaRPr lang="tr-TR" altLang="tr-TR" sz="28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endParaRPr lang="tr-TR" altLang="tr-TR" sz="28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2800" dirty="0">
                <a:latin typeface="Calibri" panose="020F0502020204030204" pitchFamily="34" charset="0"/>
              </a:rPr>
              <a:t>Fırçalama işlemi </a:t>
            </a:r>
            <a:r>
              <a:rPr lang="tr-TR" altLang="tr-TR" sz="2800" dirty="0">
                <a:solidFill>
                  <a:srgbClr val="FF0000"/>
                </a:solidFill>
                <a:latin typeface="Calibri" panose="020F0502020204030204" pitchFamily="34" charset="0"/>
              </a:rPr>
              <a:t>yemekten sonra ilk yirmi dakika içinde </a:t>
            </a:r>
            <a:r>
              <a:rPr lang="tr-TR" altLang="tr-TR" sz="2800" dirty="0">
                <a:latin typeface="Calibri" panose="020F0502020204030204" pitchFamily="34" charset="0"/>
              </a:rPr>
              <a:t>yapılmalıdır.</a:t>
            </a:r>
          </a:p>
        </p:txBody>
      </p:sp>
      <p:sp>
        <p:nvSpPr>
          <p:cNvPr id="3" name="AutoShape 2" descr="Diş Fırçalama Teknikleri Nelerdir - AliadentAliaden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48880"/>
            <a:ext cx="324036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8741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1512" y="2060849"/>
            <a:ext cx="4332535" cy="33123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600" dirty="0">
                <a:solidFill>
                  <a:schemeClr val="tx1"/>
                </a:solidFill>
                <a:latin typeface="Calibri" panose="020F0502020204030204" pitchFamily="34" charset="0"/>
              </a:rPr>
              <a:t>Dişlerin arasındaki artıkları ve plakları temizlemek için diş ipi kullanılmalıdır.</a:t>
            </a:r>
          </a:p>
        </p:txBody>
      </p:sp>
      <p:pic>
        <p:nvPicPr>
          <p:cNvPr id="6146" name="Picture 2" descr="C:\Users\SavasCORDUKOGLU\Downloads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94" y="2466976"/>
            <a:ext cx="3078956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8606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5793" y="2060848"/>
            <a:ext cx="4750594" cy="40324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latin typeface="Calibri" panose="020F0502020204030204" pitchFamily="34" charset="0"/>
              </a:rPr>
              <a:t>Şekerli ve karbonhidratlı besinlerin yenmesinden sonra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ağzın su ile çalkalanma</a:t>
            </a:r>
            <a:r>
              <a:rPr lang="tr-TR" altLang="tr-TR" sz="3200" dirty="0">
                <a:latin typeface="Calibri" panose="020F0502020204030204" pitchFamily="34" charset="0"/>
              </a:rPr>
              <a:t>sı ya da biraz su içilmesi de diş çürüklerinin oluşumunu azaltabilir.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  <p:pic>
        <p:nvPicPr>
          <p:cNvPr id="7170" name="Picture 2" descr="C:\Users\SavasCORDUKOGLU\Downloads\indi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916" y="2400301"/>
            <a:ext cx="2221706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97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7D8217F-8852-48CB-9C62-9A90F932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>
                <a:solidFill>
                  <a:schemeClr val="tx1"/>
                </a:solidFill>
                <a:latin typeface="Lucida Handwriting" panose="03010101010101010101" pitchFamily="66" charset="0"/>
                <a:cs typeface="Times New Roman" panose="02020603050405020304" pitchFamily="18" charset="0"/>
              </a:rPr>
              <a:t>TANIMLAR</a:t>
            </a:r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="" xmlns:a16="http://schemas.microsoft.com/office/drawing/2014/main" id="{7CCB1315-1B8D-44F8-87F5-BE1AE882468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862939"/>
            <a:ext cx="7467600" cy="43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1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85787" y="1916832"/>
            <a:ext cx="4922317" cy="41044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Ayakların her gün yıkanması ve yıkandıktan sonra, özellikle parmak aralarının iyice kurulanması gerekir. Aksi halde </a:t>
            </a:r>
            <a:r>
              <a:rPr lang="tr-TR" altLang="tr-TR" sz="3200" u="sng" dirty="0">
                <a:solidFill>
                  <a:srgbClr val="FF0000"/>
                </a:solidFill>
                <a:latin typeface="Calibri" panose="020F0502020204030204" pitchFamily="34" charset="0"/>
              </a:rPr>
              <a:t>nemli ortam mantar enfeksiyonlarının gelişmesine neden olur.</a:t>
            </a:r>
          </a:p>
        </p:txBody>
      </p:sp>
      <p:pic>
        <p:nvPicPr>
          <p:cNvPr id="8194" name="Picture 2" descr="C:\Users\SavasCORDUKOGLU\Downloads\ayak-bakimi-nasil-yapilir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204" y="2132856"/>
            <a:ext cx="2722440" cy="341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AYAK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8027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1506" y="1988841"/>
            <a:ext cx="4629150" cy="38884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Ayak tırnakları da düzenli aralıklarla kesilmelidir, ancak tırnak batmasını önlemek için düz kesilmesi önerilmelidir</a:t>
            </a:r>
            <a:r>
              <a:rPr lang="tr-TR" altLang="tr-TR" dirty="0">
                <a:solidFill>
                  <a:srgbClr val="FFFFFF"/>
                </a:solidFill>
              </a:rPr>
              <a:t>.</a:t>
            </a:r>
            <a:r>
              <a:rPr lang="tr-TR" altLang="tr-TR" dirty="0"/>
              <a:t> </a:t>
            </a:r>
            <a:endParaRPr lang="tr-TR" altLang="tr-TR" dirty="0">
              <a:latin typeface="Arial Tur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AYAK HİJYENİ</a:t>
            </a:r>
            <a:endParaRPr lang="tr-TR" altLang="tr-TR" sz="4000" b="1" dirty="0"/>
          </a:p>
        </p:txBody>
      </p:sp>
      <p:pic>
        <p:nvPicPr>
          <p:cNvPr id="9218" name="Picture 2" descr="C:\Users\SavasCORDUKOGLU\Downloads\el-ve-ayak-tirnaklari-nasil-kesil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57" y="2311041"/>
            <a:ext cx="2773811" cy="299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94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2204864"/>
            <a:ext cx="4886027" cy="3600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dirty="0" smtClean="0">
                <a:latin typeface="Calibri" panose="020F0502020204030204" pitchFamily="34" charset="0"/>
              </a:rPr>
              <a:t>Saçların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her gün, olası değilse günaşırı, en az haftada 2 kez yıkanması </a:t>
            </a:r>
            <a:r>
              <a:rPr lang="tr-TR" altLang="tr-TR" sz="3200" dirty="0">
                <a:latin typeface="Calibri" panose="020F0502020204030204" pitchFamily="34" charset="0"/>
              </a:rPr>
              <a:t>gerekir. </a:t>
            </a:r>
          </a:p>
        </p:txBody>
      </p:sp>
      <p:pic>
        <p:nvPicPr>
          <p:cNvPr id="37892" name="Picture 4" descr="MCIN00936_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24944"/>
            <a:ext cx="2254212" cy="2050013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2426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1" y="2162175"/>
            <a:ext cx="5364956" cy="41471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2800" dirty="0">
                <a:latin typeface="Calibri" panose="020F0502020204030204" pitchFamily="34" charset="0"/>
              </a:rPr>
              <a:t>Saçlı deri yağlı ise, daha sık yıkanmalıdır</a:t>
            </a:r>
            <a:r>
              <a:rPr lang="tr-TR" altLang="tr-TR" sz="2800" i="1" dirty="0">
                <a:latin typeface="Calibri" panose="020F0502020204030204" pitchFamily="34" charset="0"/>
              </a:rPr>
              <a:t>.</a:t>
            </a:r>
            <a:r>
              <a:rPr lang="tr-TR" altLang="tr-TR" sz="2800" dirty="0">
                <a:latin typeface="Calibri" panose="020F0502020204030204" pitchFamily="34" charset="0"/>
              </a:rPr>
              <a:t> </a:t>
            </a:r>
          </a:p>
          <a:p>
            <a:pPr algn="just" eaLnBrk="1" hangingPunct="1"/>
            <a:r>
              <a:rPr lang="tr-TR" altLang="tr-TR" sz="2800" dirty="0">
                <a:latin typeface="Calibri" panose="020F0502020204030204" pitchFamily="34" charset="0"/>
              </a:rPr>
              <a:t>Saçların sağlıklı görünümü beslenme ile ilgilidir.</a:t>
            </a:r>
          </a:p>
          <a:p>
            <a:pPr algn="just" eaLnBrk="1" hangingPunct="1"/>
            <a:r>
              <a:rPr lang="tr-TR" altLang="tr-TR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Taramak</a:t>
            </a:r>
            <a:r>
              <a:rPr lang="tr-TR" altLang="tr-TR" sz="2800" dirty="0">
                <a:solidFill>
                  <a:srgbClr val="FF0000"/>
                </a:solidFill>
                <a:latin typeface="Calibri" panose="020F0502020204030204" pitchFamily="34" charset="0"/>
              </a:rPr>
              <a:t>, fırçalamak, parmak uçları ile masaj yapmak kan basıncını hızlandırır ve saçları beslemiş olur.</a:t>
            </a:r>
          </a:p>
        </p:txBody>
      </p:sp>
      <p:pic>
        <p:nvPicPr>
          <p:cNvPr id="10242" name="Picture 2" descr="C:\Users\SavasCORDUKOGLU\Downloads\erkek-sac-baki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2162174"/>
            <a:ext cx="2286000" cy="35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417470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8637" y="2060848"/>
            <a:ext cx="4443413" cy="36724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rgbClr val="7030A0"/>
                </a:solidFill>
                <a:latin typeface="Calibri" panose="020F0502020204030204" pitchFamily="34" charset="0"/>
              </a:rPr>
              <a:t>Kepeklenme;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Kirli ve yağlı ölü saç hücreleridir. </a:t>
            </a:r>
            <a:endParaRPr lang="tr-TR" altLang="tr-TR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iyi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saç bakımı ile önlenmezse hekime danışmak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gerekir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126" y="2219326"/>
            <a:ext cx="3199649" cy="340995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80102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4369" y="2204864"/>
            <a:ext cx="4357688" cy="34563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rgbClr val="7030A0"/>
                </a:solidFill>
                <a:latin typeface="Calibri" panose="020F0502020204030204" pitchFamily="34" charset="0"/>
              </a:rPr>
              <a:t>Saç dökülmesi;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yaş, hormon ve irsiyet ile ilgilidir.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Baştaki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damarların uyarılması ve temiz tutulması gerekir.</a:t>
            </a:r>
          </a:p>
          <a:p>
            <a:pPr eaLnBrk="1" hangingPunct="1">
              <a:buFontTx/>
              <a:buNone/>
            </a:pPr>
            <a:endParaRPr lang="tr-TR" alt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562" y="2057401"/>
            <a:ext cx="2559344" cy="3438525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80704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019301"/>
            <a:ext cx="5129213" cy="421801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rgbClr val="7030A0"/>
                </a:solidFill>
                <a:latin typeface="Calibri" panose="020F0502020204030204" pitchFamily="34" charset="0"/>
              </a:rPr>
              <a:t>Bitlenme,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saç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temizliğine ve bakımına dikkat etmeyen kişilerde bit oluşabilir. Çevredeki kişilere de bit bulaşabilir. </a:t>
            </a:r>
          </a:p>
          <a:p>
            <a:pPr algn="just" eaLnBrk="1" hangingPunct="1"/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Tedavi edici şampuan ve losyonlar kullanılmalıdır.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846" y="2348880"/>
            <a:ext cx="2650331" cy="3476625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572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1507" y="2400301"/>
            <a:ext cx="4779169" cy="34769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Saçların boyanması ya da saça kimyasal maddelerin uygulanması saçın ve saçlı derinin sağlığını bozabileceği için bu tip uygulamalardan kaçınmalıdır.</a:t>
            </a:r>
          </a:p>
        </p:txBody>
      </p:sp>
      <p:pic>
        <p:nvPicPr>
          <p:cNvPr id="43012" name="Picture 4" descr="MCj0212089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0732" y="2219324"/>
            <a:ext cx="2836069" cy="3409951"/>
          </a:xfr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34395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A75E1B7-33A5-45E6-AACE-209BCE0E7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2218258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ÇALIŞMA ORTAMINDA </a:t>
            </a:r>
            <a:br>
              <a:rPr lang="tr-T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HİJYEN VE SANİTASYON KURALLARI</a:t>
            </a:r>
            <a:endParaRPr lang="tr-T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9B9E3C1-0BA4-4830-BD64-78A594339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39" y="2761283"/>
            <a:ext cx="7334250" cy="320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34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B946EAE-C47D-47F7-8848-0A7F04E3E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2617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 Ortamında Hijyen ve Sanitasyon Kuralları:</a:t>
            </a:r>
            <a:endParaRPr lang="tr-TR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805BCDD-7D6A-4E0F-9E83-74E930D9315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3568" y="1700808"/>
            <a:ext cx="8003232" cy="4752528"/>
          </a:xfrm>
        </p:spPr>
        <p:txBody>
          <a:bodyPr/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Sağlığın korunması için vücut temizliği ve bakımı gerektiği şekilde, sürekli olarak yapılmalıdır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temizliğine dikkat etmeli hapşırma, öksürme saç elleme gibi davranışlardan sonra elleri hijyenik bir şekilde yıkanmalıdır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Personel, kıyafetlerini havlu olarak kullanmamalıdır.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87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64047B7-52D5-4926-8636-03012F6B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293096"/>
            <a:ext cx="8424936" cy="998984"/>
          </a:xfrm>
        </p:spPr>
        <p:txBody>
          <a:bodyPr>
            <a:normAutofit/>
          </a:bodyPr>
          <a:lstStyle/>
          <a:p>
            <a:pPr marL="0" indent="0"/>
            <a:r>
              <a:rPr lang="tr-TR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bireyin </a:t>
            </a: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fiziksel, ruhsal ve sosyal yönden tam bir iyilik hali içinde olmasıdır. 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="" xmlns:a16="http://schemas.microsoft.com/office/drawing/2014/main" id="{33821AAC-4E62-4C54-9358-C7786554E22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116" t="9771" r="9255" b="52730"/>
          <a:stretch/>
        </p:blipFill>
        <p:spPr>
          <a:xfrm>
            <a:off x="685800" y="1004947"/>
            <a:ext cx="7772400" cy="242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CB2B358-751E-4938-BDC4-1873407C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70" y="548680"/>
            <a:ext cx="7772400" cy="114300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 Ortamında Hijyen ve Sanitasyon Kuralları: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C448ED9-CF94-4B44-A576-16555C49ABC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1560" y="1988840"/>
            <a:ext cx="8075240" cy="4030960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Yiyecek üretimi ve servis alanlarında sakız çiğnemekten ve sigara içmekten kaçınılmalıdır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Temizlik araçları, deterjan ve dezenfektan maddeler kullanım talimatlarına uygun kullanılmalıdır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Zemin temizliğinde kullanılan araçlar, sıra, masa gibi yüzeylerin temizliğinde kullanılmamalıdır.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01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3ADEC7D-20DA-4385-9EF0-893B51CC3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6672"/>
            <a:ext cx="7772400" cy="114300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 Ortamında Hijyen ve Sanitasyon Kuralları: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996EA08A-E979-4CC4-9BD2-C45D31470D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5904656" cy="4572000"/>
          </a:xfrm>
        </p:spPr>
        <p:txBody>
          <a:bodyPr>
            <a:normAutofit fontScale="92500"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Eldivenli ellerle kapı kolu, telefon, masa, vb. yüzeylere temas edilmemelidir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Temizlik her zaman temiz alandan kirli alana doğru yapılmalıdır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 temizlik işlemi sırasında uygun eldiven giyilmeli, işlem bitiminde eldiven çıkarılıp el hijyeni sağlanmalıdır.</a:t>
            </a:r>
          </a:p>
          <a:p>
            <a:endParaRPr lang="tr-TR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77142A01-268B-4755-86DD-34F29588A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32856"/>
            <a:ext cx="264002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87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05EC255-1F4D-4109-A615-6A7DFA33B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 Ortamında Hijyen ve Sanitasyon Kuralları: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E29825C-B9D6-4186-87B4-667659F91B1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4519" y="1628800"/>
            <a:ext cx="5472608" cy="4572000"/>
          </a:xfrm>
        </p:spPr>
        <p:txBody>
          <a:bodyPr>
            <a:normAutofit fontScale="92500" lnSpcReduction="10000"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Sıvı sabun kaplarının üstüne ekleme yapılmamalıdır. Boşalan sabunluk yıkanıp kurutulup, dezenfekte edildikten sonra tekrar doldurulmalıdır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Temizlik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araçlarında da renkli kodlama sistemi kullanılmalıdır.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Dış mekana açılan alanlarda sineklik olmalıdır.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FB1453A4-9E8E-4FE3-98A7-BD54362E0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81" b="8656"/>
          <a:stretch/>
        </p:blipFill>
        <p:spPr>
          <a:xfrm>
            <a:off x="6084168" y="2060849"/>
            <a:ext cx="280831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05EC255-1F4D-4109-A615-6A7DFA33B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 Ortamında Hijyen ve Sanitasyon Kuralları: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E29825C-B9D6-4186-87B4-667659F91B1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4519" y="1628800"/>
            <a:ext cx="5472608" cy="4572000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Saç sakal ve bıyığın kapatılması amacıyla kep/bone/şapka, ağız maskesi, kullanmalı,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Üretime </a:t>
            </a:r>
            <a:r>
              <a:rPr lang="tr-T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başlamadan önce, üretim esnasında ve üretimden sonra eller iyice yıkanmalı ve dezenfekte edilmelidir ve uygun şekilde kurulanmalı,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FB1453A4-9E8E-4FE3-98A7-BD54362E0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81" b="8656"/>
          <a:stretch/>
        </p:blipFill>
        <p:spPr>
          <a:xfrm>
            <a:off x="6084168" y="2060849"/>
            <a:ext cx="280831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5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4CC02A4-F088-47D7-BFCF-BF949797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 Ortamında Hijyen ve Sanitasyon Kuralları: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A018986-2A4E-48AD-A9BD-5CADD59854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4536504" cy="4572000"/>
          </a:xfrm>
        </p:spPr>
        <p:txBody>
          <a:bodyPr/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Temizlik araçları kullanıldıktan sonra temizlenmeli, kolay kurumaları sağlanacak şekilde uygun yerde saklanmalıdır. Temizlenen alanda bırakılmamalıdır.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90219C6-1F0C-487E-84BF-4EAD45E9E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268760"/>
            <a:ext cx="3851920" cy="448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0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00646A2-6D6F-43F8-BB3B-40F7ED87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96" y="89111"/>
            <a:ext cx="7995536" cy="1498178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RENK KODLARINA GÖRE ELDİVEN-KOVA-BEZ KULLANIMI</a:t>
            </a:r>
            <a:endParaRPr lang="tr-T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08A069EC-4D95-45EB-A70C-9660F2D7FCB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4896" y="1844824"/>
            <a:ext cx="4899192" cy="4572000"/>
          </a:xfrm>
        </p:spPr>
        <p:txBody>
          <a:bodyPr/>
          <a:lstStyle/>
          <a:p>
            <a:pPr marL="0" indent="0">
              <a:buNone/>
            </a:pPr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KIRMIZI BEZ-KIRMIZI KOVA-KIRMIZI ELDİVEN: </a:t>
            </a:r>
          </a:p>
          <a:p>
            <a:r>
              <a:rPr lang="tr-TR" sz="2800" dirty="0">
                <a:latin typeface="Comic Sans MS" panose="030F0702030302020204" pitchFamily="66" charset="0"/>
              </a:rPr>
              <a:t>Yüksek risk taşıyan alanlarda (WC klozet kapakları ve pisuar çevresi sifon</a:t>
            </a:r>
            <a:r>
              <a:rPr lang="tr-TR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vb.)</a:t>
            </a:r>
            <a:r>
              <a:rPr lang="tr-TR" sz="2800" dirty="0">
                <a:latin typeface="Comic Sans MS" panose="030F0702030302020204" pitchFamily="66" charset="0"/>
              </a:rPr>
              <a:t>  tankı temizliğinde  kullanılır.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2BCB048C-5F3B-4F85-A7B3-2CA9DC7FE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484784"/>
            <a:ext cx="1944216" cy="194421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AD0C077D-1159-47DE-B51F-1AD68F595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377" y="3230410"/>
            <a:ext cx="1430372" cy="158417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1084FA05-5C62-4CD2-92E9-110A3EB1D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4814586"/>
            <a:ext cx="1728193" cy="1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7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5528D99-9DF8-4302-9F03-59E92C20419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2672" y="980728"/>
            <a:ext cx="4521696" cy="5327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SARI BEZ-SARI KOVA-SARI ELDİVEN: 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Islak alan içerisinde kalan diğer alanlarda (lavabolar, armatür ve küvetler, fayans,  ayna, bataryalar, </a:t>
            </a:r>
            <a:r>
              <a:rPr lang="nn-N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kapı kolları ve elektrik armatürleri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vb.) sarı bez kullanılır.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E8E8191F-6058-4786-8A35-ADFC316D9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056" y="777433"/>
            <a:ext cx="2286000" cy="22860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5D5BC177-7FE7-4CF7-B455-6B540FC6F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210" y="3063433"/>
            <a:ext cx="1610598" cy="166172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C092CE35-6579-4FE0-B721-A5878B63A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797152"/>
            <a:ext cx="196516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2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9646F5F-95F7-4E9E-9A6D-384377D6FF0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4233664" cy="4463008"/>
          </a:xfrm>
        </p:spPr>
        <p:txBody>
          <a:bodyPr/>
          <a:lstStyle/>
          <a:p>
            <a:pPr marL="0" indent="0">
              <a:buNone/>
            </a:pPr>
            <a:r>
              <a:rPr lang="tr-T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MAVİ BEZ-MAVİ KOVA-MAVİ ELDİVEN: </a:t>
            </a:r>
          </a:p>
          <a:p>
            <a:pPr marL="0" indent="0"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Masa, sıra, cam önü, cam ve kapı kolları, çalışma ofisi vb. temiz alanlarda kullanılır.</a:t>
            </a:r>
          </a:p>
          <a:p>
            <a:endParaRPr lang="tr-TR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6895954-4B17-4F03-B4B3-41CE2B195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684ADBC2-C88E-44B3-8A2A-ED80B7B72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00264"/>
            <a:ext cx="1152525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C0234DC4-B177-47F0-852F-72F6695B3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423" y="4302191"/>
            <a:ext cx="1654776" cy="164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57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6DE33B6-9099-4642-A0E4-9914F086CF0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764704"/>
            <a:ext cx="5385792" cy="5255096"/>
          </a:xfrm>
        </p:spPr>
        <p:txBody>
          <a:bodyPr/>
          <a:lstStyle/>
          <a:p>
            <a:pPr marL="0" lvl="0" indent="0">
              <a:buNone/>
            </a:pPr>
            <a:r>
              <a:rPr lang="tr-TR" sz="2800" b="1" dirty="0">
                <a:solidFill>
                  <a:srgbClr val="FF6600"/>
                </a:solidFill>
                <a:latin typeface="Comic Sans MS" pitchFamily="66" charset="0"/>
              </a:rPr>
              <a:t>TURUNCU BEZ- TURUNCU KOVA- TURUNCU </a:t>
            </a: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 pitchFamily="66" charset="0"/>
                <a:sym typeface="Arial" pitchFamily="34" charset="0"/>
              </a:rPr>
              <a:t>ELDİVEN: </a:t>
            </a:r>
          </a:p>
          <a:p>
            <a:pPr marL="0" lvl="0" indent="0">
              <a:buNone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sym typeface="Arial" pitchFamily="34" charset="0"/>
              </a:rPr>
              <a:t>Pozitif</a:t>
            </a:r>
            <a:r>
              <a:rPr kumimoji="0" lang="tr-TR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sym typeface="Arial" pitchFamily="34" charset="0"/>
              </a:rPr>
              <a:t> tanı konulmuş veya muhtemel pozitif tanılı kişinin hastaneye sevk oluncaya kadar beklediği izolasyon odası ve kişinin kullandığı diğer </a:t>
            </a: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sym typeface="Arial" pitchFamily="34" charset="0"/>
              </a:rPr>
              <a:t>alanlarda kullanılır.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5AE7E330-5CE1-42A6-BBBA-F2BB6DFC0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124744"/>
            <a:ext cx="1937253" cy="290250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3FD60D9F-005F-45DE-A2CA-EB1B50687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3524649"/>
            <a:ext cx="1765002" cy="247310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4712B664-E396-4DA3-8D6C-30652768F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4941168"/>
            <a:ext cx="1827285" cy="135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8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162969A-D36E-49C9-A514-7860009CFDB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737720" cy="4572000"/>
          </a:xfrm>
        </p:spPr>
        <p:txBody>
          <a:bodyPr/>
          <a:lstStyle/>
          <a:p>
            <a:pPr marL="0" indent="0">
              <a:buNone/>
            </a:pPr>
            <a:r>
              <a:rPr lang="tr-TR" sz="2800" b="1" kern="0" dirty="0">
                <a:solidFill>
                  <a:srgbClr val="00B050"/>
                </a:solidFill>
                <a:latin typeface="Comic Sans MS" pitchFamily="66" charset="0"/>
                <a:sym typeface="Arial" pitchFamily="34" charset="0"/>
              </a:rPr>
              <a:t>YEŞİL BEZ- YEŞİL KOVA- YEŞİL ELDİVEN: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sz="2800" dirty="0">
                <a:latin typeface="Comic Sans MS" panose="030F0702030302020204" pitchFamily="66" charset="0"/>
              </a:rPr>
              <a:t>Gıda hazırlığı ve sunumu olan alanların temizliğinde</a:t>
            </a:r>
          </a:p>
          <a:p>
            <a:pPr marL="0" indent="0">
              <a:buNone/>
            </a:pPr>
            <a:r>
              <a:rPr lang="tr-TR" sz="2800" dirty="0">
                <a:latin typeface="Comic Sans MS" panose="030F0702030302020204" pitchFamily="66" charset="0"/>
              </a:rPr>
              <a:t>( yemekhane, kantin ve mutfak alanları vb.) </a:t>
            </a:r>
            <a:endParaRPr lang="tr-TR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636AB2FB-5044-4C48-9299-F9A8589B6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6051" b="7162"/>
          <a:stretch/>
        </p:blipFill>
        <p:spPr>
          <a:xfrm>
            <a:off x="6300192" y="1124744"/>
            <a:ext cx="1844187" cy="161441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EA4AEFEB-1178-450C-A160-9271A65E99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05"/>
          <a:stretch/>
        </p:blipFill>
        <p:spPr>
          <a:xfrm>
            <a:off x="5186298" y="3573016"/>
            <a:ext cx="2227788" cy="161441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837B9F36-14FE-497A-87B4-EC5C4FAC8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383" y="4330253"/>
            <a:ext cx="1647234" cy="215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6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DAD5029-9217-4A61-80F2-B96507BAF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4">
            <a:extLst>
              <a:ext uri="{FF2B5EF4-FFF2-40B4-BE49-F238E27FC236}">
                <a16:creationId xmlns="" xmlns:a16="http://schemas.microsoft.com/office/drawing/2014/main" id="{1E01B6CA-E68A-493A-A75C-B9F492C16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0" r="31599" b="15231"/>
          <a:stretch/>
        </p:blipFill>
        <p:spPr>
          <a:xfrm>
            <a:off x="323528" y="274638"/>
            <a:ext cx="8439744" cy="646100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7A3D5DB3-6F7A-4A75-81B2-79F3779C3BB2}"/>
              </a:ext>
            </a:extLst>
          </p:cNvPr>
          <p:cNvSpPr txBox="1"/>
          <p:nvPr/>
        </p:nvSpPr>
        <p:spPr>
          <a:xfrm>
            <a:off x="3131840" y="2521059"/>
            <a:ext cx="5631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Sağlığın korunmasını sağlamak ve </a:t>
            </a: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hastalıkların yayılmasını önlemek</a:t>
            </a: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amaçlı yapılan uygulamaları ve </a:t>
            </a: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bunun gerektirdiği şartları ifade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0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b="1" dirty="0">
                <a:latin typeface="Times New Roman" pitchFamily="18" charset="0"/>
                <a:cs typeface="Times New Roman" pitchFamily="18" charset="0"/>
              </a:rPr>
            </a:b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2204864"/>
            <a:ext cx="8229600" cy="1440160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tr-TR" sz="8000" b="1" dirty="0" smtClean="0">
                <a:latin typeface="Times New Roman" pitchFamily="18" charset="0"/>
                <a:cs typeface="Times New Roman" pitchFamily="18" charset="0"/>
              </a:rPr>
              <a:t>TEŞEKKÜRLER</a:t>
            </a:r>
            <a:endParaRPr lang="tr-TR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b="1" dirty="0">
                <a:latin typeface="Times New Roman" pitchFamily="18" charset="0"/>
                <a:cs typeface="Times New Roman" pitchFamily="18" charset="0"/>
              </a:rPr>
            </a:b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85720" y="980728"/>
            <a:ext cx="8390736" cy="5520106"/>
          </a:xfrm>
          <a:ln w="76200" cap="sq" cmpd="tri">
            <a:solidFill>
              <a:schemeClr val="tx2">
                <a:lumMod val="75000"/>
              </a:schemeClr>
            </a:solidFill>
            <a:prstDash val="sysDot"/>
            <a:miter lim="800000"/>
          </a:ln>
          <a:scene3d>
            <a:camera prst="orthographicFront"/>
            <a:lightRig rig="threePt" dir="t"/>
          </a:scene3d>
          <a:sp3d extrusionH="209550" prstMaterial="matte">
            <a:bevelT prst="relaxedInset"/>
            <a:extrusionClr>
              <a:schemeClr val="accent6"/>
            </a:extrusionClr>
          </a:sp3d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endParaRPr lang="tr-TR" sz="7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tr-TR" sz="7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Hijyenin Önemi:</a:t>
            </a:r>
          </a:p>
          <a:p>
            <a:pPr lvl="0">
              <a:buNone/>
            </a:pPr>
            <a:endParaRPr lang="tr-TR" sz="51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5900" dirty="0">
                <a:latin typeface="Times New Roman" pitchFamily="18" charset="0"/>
                <a:cs typeface="Times New Roman" pitchFamily="18" charset="0"/>
              </a:rPr>
              <a:t>Bir toplumda sağlıklı insan sayısı ne kadar fazla ise </a:t>
            </a:r>
            <a:r>
              <a:rPr lang="tr-TR" sz="59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tr-TR" sz="5900" dirty="0">
                <a:latin typeface="Times New Roman" pitchFamily="18" charset="0"/>
                <a:cs typeface="Times New Roman" pitchFamily="18" charset="0"/>
              </a:rPr>
              <a:t>toplum ekonomik yönden o kadar güçlü hale gelir. </a:t>
            </a:r>
            <a:endParaRPr lang="tr-TR" sz="5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5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5900" dirty="0" smtClean="0">
                <a:latin typeface="Times New Roman" pitchFamily="18" charset="0"/>
                <a:cs typeface="Times New Roman" pitchFamily="18" charset="0"/>
              </a:rPr>
              <a:t>  Çünkü </a:t>
            </a:r>
            <a:r>
              <a:rPr lang="tr-TR" sz="5900" dirty="0">
                <a:latin typeface="Times New Roman" pitchFamily="18" charset="0"/>
                <a:cs typeface="Times New Roman" pitchFamily="18" charset="0"/>
              </a:rPr>
              <a:t>kişinin verimliliği sağlıkla orantılıdır</a:t>
            </a:r>
            <a:r>
              <a:rPr lang="tr-TR" sz="5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tr-TR" sz="5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5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5900" dirty="0">
                <a:latin typeface="Times New Roman" pitchFamily="18" charset="0"/>
                <a:cs typeface="Times New Roman" pitchFamily="18" charset="0"/>
              </a:rPr>
              <a:t>Bireylerin sağlığının korunması için kişisel hijyen kurallarına uyulması gerekir</a:t>
            </a:r>
            <a:r>
              <a:rPr lang="tr-TR" sz="5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5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0061" y="1412776"/>
            <a:ext cx="4286280" cy="4433716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Temizlik :</a:t>
            </a:r>
          </a:p>
          <a:p>
            <a:pPr lvl="0">
              <a:buNone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Herhangi bir ortamda görülebilir kir ya da kir kalıntıların fiziksel veya kimyasal yolla arındırılmasıdır.</a:t>
            </a:r>
          </a:p>
        </p:txBody>
      </p:sp>
      <p:sp>
        <p:nvSpPr>
          <p:cNvPr id="75778" name="AutoShape 2" descr="HÄ°JYEN VE SANÄ°TASYON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5780" name="Picture 4" descr="HÄ°JYEN VE SANÄ°TASYON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1412776"/>
            <a:ext cx="4032448" cy="44644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b="1" dirty="0">
                <a:latin typeface="Times New Roman" pitchFamily="18" charset="0"/>
                <a:cs typeface="Times New Roman" pitchFamily="18" charset="0"/>
              </a:rPr>
            </a:b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32616" y="1268760"/>
            <a:ext cx="8678768" cy="2886012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Sanitasyon:</a:t>
            </a:r>
          </a:p>
          <a:p>
            <a:pPr marL="82296" indent="0">
              <a:buNone/>
            </a:pP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Sağlığı korumak için ortamdan gıda kalıntıları, mikroorganizmalar, yabancı maddeler ve temizlik maddeleri gibi kirlerin uzaklaştırılması için alınan önlemlerin ve uygulamaların tümüne </a:t>
            </a:r>
            <a:r>
              <a:rPr lang="tr-T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sanitasyon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denir.</a:t>
            </a:r>
          </a:p>
        </p:txBody>
      </p:sp>
      <p:pic>
        <p:nvPicPr>
          <p:cNvPr id="74754" name="Picture 2" descr="SANÄ°TASYON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4365104"/>
            <a:ext cx="2019644" cy="2142822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8410F72F-D94F-4357-8F06-A53E7BBDC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99809"/>
            <a:ext cx="3334227" cy="187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2424</TotalTime>
  <Words>1465</Words>
  <Application>Microsoft Office PowerPoint</Application>
  <PresentationFormat>Ekran Gösterisi (4:3)</PresentationFormat>
  <Paragraphs>228</Paragraphs>
  <Slides>60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60</vt:i4>
      </vt:variant>
    </vt:vector>
  </HeadingPairs>
  <TitlesOfParts>
    <vt:vector size="61" baseType="lpstr">
      <vt:lpstr>Cumba</vt:lpstr>
      <vt:lpstr>PowerPoint Sunusu</vt:lpstr>
      <vt:lpstr>KONULAR</vt:lpstr>
      <vt:lpstr>TANIMLAR</vt:lpstr>
      <vt:lpstr>TANIMLAR</vt:lpstr>
      <vt:lpstr>bireyin fiziksel, ruhsal ve sosyal yönden tam bir iyilik hali içinde olmasıdır. </vt:lpstr>
      <vt:lpstr>PowerPoint Sunusu</vt:lpstr>
      <vt:lpstr> </vt:lpstr>
      <vt:lpstr>PowerPoint Sunusu</vt:lpstr>
      <vt:lpstr> </vt:lpstr>
      <vt:lpstr> </vt:lpstr>
      <vt:lpstr> </vt:lpstr>
      <vt:lpstr> </vt:lpstr>
      <vt:lpstr> </vt:lpstr>
      <vt:lpstr> </vt:lpstr>
      <vt:lpstr> </vt:lpstr>
      <vt:lpstr>PowerPoint Sunusu</vt:lpstr>
      <vt:lpstr>  Mikroorganizmalar Nasıl Bulaşır? </vt:lpstr>
      <vt:lpstr> </vt:lpstr>
      <vt:lpstr> </vt:lpstr>
      <vt:lpstr>PowerPoint Sunusu</vt:lpstr>
      <vt:lpstr>PowerPoint Sunusu</vt:lpstr>
      <vt:lpstr>PowerPoint Sunusu</vt:lpstr>
      <vt:lpstr> </vt:lpstr>
      <vt:lpstr>PowerPoint Sunusu</vt:lpstr>
      <vt:lpstr>EL HİJYENİ</vt:lpstr>
      <vt:lpstr>EL HİJYENİ</vt:lpstr>
      <vt:lpstr>EL HİJYENİ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ÇALIŞMA ORTAMINDA  HİJYEN VE SANİTASYON KURALLARI</vt:lpstr>
      <vt:lpstr>Çalışma Ortamında Hijyen ve Sanitasyon Kuralları:</vt:lpstr>
      <vt:lpstr>Çalışma Ortamında Hijyen ve Sanitasyon Kuralları:</vt:lpstr>
      <vt:lpstr>Çalışma Ortamında Hijyen ve Sanitasyon Kuralları:</vt:lpstr>
      <vt:lpstr>Çalışma Ortamında Hijyen ve Sanitasyon Kuralları:</vt:lpstr>
      <vt:lpstr>Çalışma Ortamında Hijyen ve Sanitasyon Kuralları:</vt:lpstr>
      <vt:lpstr>Çalışma Ortamında Hijyen ve Sanitasyon Kuralları:</vt:lpstr>
      <vt:lpstr>RENK KODLARINA GÖRE ELDİVEN-KOVA-BEZ KULLANIMI</vt:lpstr>
      <vt:lpstr>PowerPoint Sunusu</vt:lpstr>
      <vt:lpstr>PowerPoint Sunusu</vt:lpstr>
      <vt:lpstr>PowerPoint Sunusu</vt:lpstr>
      <vt:lpstr>PowerPoint Sunusu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GÜMÜŞHANE İL MİLLİ EĞİTİM MÜDÜRLÜĞÜ</dc:title>
  <dc:creator>NURŞEN MAZ</dc:creator>
  <cp:lastModifiedBy>SavasCORDUKOGLU</cp:lastModifiedBy>
  <cp:revision>226</cp:revision>
  <dcterms:created xsi:type="dcterms:W3CDTF">2019-04-02T10:31:54Z</dcterms:created>
  <dcterms:modified xsi:type="dcterms:W3CDTF">2023-03-15T12:47:45Z</dcterms:modified>
</cp:coreProperties>
</file>